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4"/>
  </p:sldMasterIdLst>
  <p:notesMasterIdLst>
    <p:notesMasterId r:id="rId18"/>
  </p:notesMasterIdLst>
  <p:handoutMasterIdLst>
    <p:handoutMasterId r:id="rId19"/>
  </p:handoutMasterIdLst>
  <p:sldIdLst>
    <p:sldId id="273" r:id="rId5"/>
    <p:sldId id="269" r:id="rId6"/>
    <p:sldId id="533" r:id="rId7"/>
    <p:sldId id="504" r:id="rId8"/>
    <p:sldId id="539" r:id="rId9"/>
    <p:sldId id="507" r:id="rId10"/>
    <p:sldId id="558" r:id="rId11"/>
    <p:sldId id="406" r:id="rId12"/>
    <p:sldId id="520" r:id="rId13"/>
    <p:sldId id="559" r:id="rId14"/>
    <p:sldId id="528" r:id="rId15"/>
    <p:sldId id="531" r:id="rId16"/>
    <p:sldId id="557" r:id="rId17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A1A833"/>
    <a:srgbClr val="000000"/>
    <a:srgbClr val="B43B40"/>
    <a:srgbClr val="402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8CEE5-0A4F-0E7E-2273-A5E4AE03460A}" v="2" dt="2021-06-24T09:14:12.829"/>
    <p1510:client id="{6D348438-0BF2-A54E-CB06-4254C138EDA4}" v="124" dt="2021-07-12T10:31:01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15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8825C-C352-4204-9BB0-36D7BDB96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77220-8A7F-4F5F-B3D1-6227519224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D79A156-5CF9-4612-AEFB-8E3D6A368976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6DAFA-489D-4EC0-AF9B-776F12EBD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0B8EA-F223-4832-B9F1-4639C83CA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EE7242-85B7-48D0-BF10-08732D0E0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25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34E09-7FE8-40AE-853A-9D251A9F9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91317-3D60-4510-89B5-B188392653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99AEA9-5C52-41ED-8747-C311757253A5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9C9E31-D5AC-4E9C-8BAB-9E3AB4B5C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8DF263-D3FC-4EAF-8A2E-ED938B674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3224A-21EA-4733-AA02-95036FE0CA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1EA0-6C11-45AE-B45C-F00766EA1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6ABE668-9B11-43B5-AA7F-51C41A7C44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6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0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98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33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36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50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42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06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08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571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20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1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799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607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366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07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824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3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26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6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79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22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3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0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16/09/2021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104" r:id="rId5"/>
    <p:sldLayoutId id="2147484089" r:id="rId6"/>
    <p:sldLayoutId id="2147484090" r:id="rId7"/>
    <p:sldLayoutId id="2147484091" r:id="rId8"/>
    <p:sldLayoutId id="2147484092" r:id="rId9"/>
    <p:sldLayoutId id="2147484102" r:id="rId10"/>
    <p:sldLayoutId id="2147484101" r:id="rId11"/>
    <p:sldLayoutId id="2147484093" r:id="rId12"/>
    <p:sldLayoutId id="2147484100" r:id="rId13"/>
    <p:sldLayoutId id="2147484103" r:id="rId14"/>
    <p:sldLayoutId id="2147484080" r:id="rId15"/>
    <p:sldLayoutId id="2147484081" r:id="rId16"/>
    <p:sldLayoutId id="2147484082" r:id="rId17"/>
    <p:sldLayoutId id="2147484083" r:id="rId18"/>
    <p:sldLayoutId id="2147484094" r:id="rId19"/>
    <p:sldLayoutId id="2147484106" r:id="rId20"/>
    <p:sldLayoutId id="2147484095" r:id="rId21"/>
    <p:sldLayoutId id="2147484105" r:id="rId22"/>
    <p:sldLayoutId id="2147484084" r:id="rId23"/>
    <p:sldLayoutId id="2147484096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13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creativecommons.org/licenses/by/3.0/" TargetMode="External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image" Target="../media/image16.jpeg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hyperlink" Target="https://creativecommons.org/licenses/by-nc-sa/3.0/" TargetMode="External"/><Relationship Id="rId15" Type="http://schemas.openxmlformats.org/officeDocument/2006/relationships/hyperlink" Target="https://creativecommons.org/licenses/by-nc/3.0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gif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870" y="1380837"/>
            <a:ext cx="10408920" cy="5477163"/>
          </a:xfrm>
        </p:spPr>
        <p:txBody>
          <a:bodyPr anchor="ctr" anchorCtr="0">
            <a:normAutofit fontScale="90000"/>
          </a:bodyPr>
          <a:lstStyle/>
          <a:p>
            <a:pPr algn="ctr"/>
            <a:br>
              <a:rPr lang="en-GB" sz="9600" dirty="0">
                <a:latin typeface="HelveticaNeueLT Std" panose="020B0604020202020204" pitchFamily="34" charset="0"/>
              </a:rPr>
            </a:br>
            <a:r>
              <a:rPr lang="en-GB" sz="8900" dirty="0">
                <a:solidFill>
                  <a:srgbClr val="002060"/>
                </a:solidFill>
                <a:latin typeface="HelveticaNeueLT Std"/>
                <a:ea typeface="ＭＳ Ｐゴシック"/>
              </a:rPr>
              <a:t>U is for Understanding each other</a:t>
            </a:r>
            <a:br>
              <a:rPr lang="en-GB" sz="9600" dirty="0">
                <a:latin typeface="Desyrel" panose="02000603050000020003" pitchFamily="2" charset="0"/>
              </a:rPr>
            </a:br>
            <a:br>
              <a:rPr lang="en-GB" sz="9600" dirty="0">
                <a:latin typeface="Desyrel" panose="02000603050000020003" pitchFamily="2" charset="0"/>
              </a:rPr>
            </a:br>
            <a:endParaRPr lang="en-US" sz="40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7154DBA-70A3-49F5-A784-C7776E9B8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5304706"/>
            <a:ext cx="2743200" cy="1309421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2DCB75-A7A4-4136-A57C-3560F0B45E91}"/>
              </a:ext>
            </a:extLst>
          </p:cNvPr>
          <p:cNvPicPr/>
          <p:nvPr/>
        </p:nvPicPr>
        <p:blipFill rotWithShape="1">
          <a:blip r:embed="rId3"/>
          <a:srcRect l="8974" t="27783" r="6105" b="33497"/>
          <a:stretch/>
        </p:blipFill>
        <p:spPr bwMode="auto">
          <a:xfrm>
            <a:off x="3752692" y="756949"/>
            <a:ext cx="4867275" cy="1247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6841-AEF8-494E-8B7D-37F37F41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 – back to back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8926-0E81-41DA-AEA0-9ADB07E5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756" y="1290170"/>
            <a:ext cx="6869083" cy="4924213"/>
          </a:xfrm>
        </p:spPr>
        <p:txBody>
          <a:bodyPr/>
          <a:lstStyle/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pairs,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student to describe an image to their partner, and the other has to draw it.</a:t>
            </a: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TIP: asking questions helps!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Then swap around!</a:t>
            </a:r>
            <a:endParaRPr lang="en-GB" sz="28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1CDBC50-EED8-4648-AA62-091F2ACD4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0359"/>
            <a:ext cx="2298680" cy="30688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130A368-FBD6-4575-949E-3847AF6F4B85}"/>
              </a:ext>
            </a:extLst>
          </p:cNvPr>
          <p:cNvSpPr txBox="1">
            <a:spLocks/>
          </p:cNvSpPr>
          <p:nvPr/>
        </p:nvSpPr>
        <p:spPr>
          <a:xfrm>
            <a:off x="4423756" y="-341548"/>
            <a:ext cx="7245925" cy="1379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0" kern="1200" spc="-5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8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6pPr>
            <a:lvl7pPr marL="91437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7pPr>
            <a:lvl8pPr marL="137156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8pPr>
            <a:lvl9pPr marL="182875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ea typeface="ＭＳ Ｐゴシック"/>
              </a:rPr>
              <a:t>Activity 2: Back to Back drawing!</a:t>
            </a:r>
          </a:p>
        </p:txBody>
      </p:sp>
    </p:spTree>
    <p:extLst>
      <p:ext uri="{BB962C8B-B14F-4D97-AF65-F5344CB8AC3E}">
        <p14:creationId xmlns:p14="http://schemas.microsoft.com/office/powerpoint/2010/main" val="53481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55" y="241486"/>
            <a:ext cx="3742340" cy="223701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HelveticaNeueLT Std"/>
                <a:ea typeface="ＭＳ Ｐゴシック"/>
              </a:rPr>
              <a:t>Activity 2: Back to Back! Questions</a:t>
            </a:r>
            <a:endParaRPr lang="en-US" sz="40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4030A-E7CA-4C36-BDC6-BF74E28098EE}"/>
              </a:ext>
            </a:extLst>
          </p:cNvPr>
          <p:cNvSpPr txBox="1"/>
          <p:nvPr/>
        </p:nvSpPr>
        <p:spPr>
          <a:xfrm>
            <a:off x="4243765" y="332454"/>
            <a:ext cx="6989339" cy="61247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Was it easy to do? Why/Why not?</a:t>
            </a:r>
            <a:endParaRPr lang="en-US" dirty="0"/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  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Did the person drawing ask questions to make sure they understood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What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 the describer was telling them to draw? </a:t>
            </a:r>
            <a:endParaRPr lang="en-GB"/>
          </a:p>
          <a:p>
            <a:pPr>
              <a:buFont typeface="Arial"/>
              <a:buChar char="•"/>
            </a:pPr>
            <a:endParaRPr lang="en-GB" sz="28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Did the drawer listen </a:t>
            </a:r>
            <a:r>
              <a:rPr lang="en-GB" sz="2800" b="1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actively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 to the describer?  </a:t>
            </a:r>
          </a:p>
          <a:p>
            <a:endParaRPr lang="en-GB" sz="28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Did the describer ask any questions to the drawer to see if they needed more description? </a:t>
            </a:r>
          </a:p>
        </p:txBody>
      </p:sp>
    </p:spTree>
    <p:extLst>
      <p:ext uri="{BB962C8B-B14F-4D97-AF65-F5344CB8AC3E}">
        <p14:creationId xmlns:p14="http://schemas.microsoft.com/office/powerpoint/2010/main" val="400385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93CE-1A58-4878-857D-59395C90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216" y="929326"/>
            <a:ext cx="7245925" cy="3929461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Asking questions is important so you can clarify that you understand what you are being told. </a:t>
            </a:r>
            <a:endParaRPr lang="en-US" sz="4800" dirty="0">
              <a:solidFill>
                <a:srgbClr val="002060"/>
              </a:solidFill>
              <a:latin typeface="HelveticaNeueLT Std" panose="020B0604020202020204" pitchFamily="34" charset="0"/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36F1F-4362-4F40-950A-84EE78D07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9" r="13034"/>
          <a:stretch/>
        </p:blipFill>
        <p:spPr>
          <a:xfrm>
            <a:off x="266859" y="2055855"/>
            <a:ext cx="3608174" cy="31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7535EE-4317-C84A-86E2-D9A397C18F64}"/>
              </a:ext>
            </a:extLst>
          </p:cNvPr>
          <p:cNvSpPr/>
          <p:nvPr/>
        </p:nvSpPr>
        <p:spPr>
          <a:xfrm>
            <a:off x="304800" y="1166842"/>
            <a:ext cx="3479862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rial"/>
                <a:ea typeface="ＭＳ Ｐゴシック"/>
                <a:cs typeface="Arial"/>
              </a:rPr>
              <a:t>The next lesson is</a:t>
            </a:r>
          </a:p>
          <a:p>
            <a:pPr algn="ctr"/>
            <a:endParaRPr lang="en-US" sz="4800" dirty="0">
              <a:solidFill>
                <a:srgbClr val="002060"/>
              </a:solidFill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Arial"/>
                <a:ea typeface="ＭＳ Ｐゴシック"/>
                <a:cs typeface="Arial"/>
              </a:rPr>
              <a:t>The letter </a:t>
            </a:r>
            <a:r>
              <a:rPr lang="en-US" sz="4800" dirty="0">
                <a:solidFill>
                  <a:srgbClr val="002060"/>
                </a:solidFill>
                <a:latin typeface="Gill Sans MT"/>
                <a:ea typeface="ＭＳ Ｐゴシック"/>
              </a:rPr>
              <a:t>I</a:t>
            </a:r>
            <a:br>
              <a:rPr lang="en-US" sz="4800" b="1" dirty="0">
                <a:ea typeface="ＭＳ Ｐゴシック"/>
              </a:rPr>
            </a:b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E5BED9-AD0A-4FFF-90AE-7FE7EDE1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43" y="2056959"/>
            <a:ext cx="6432013" cy="27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4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3AC04F0C-9446-47B0-B88A-6DBD0481A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683887">
            <a:off x="-299601" y="5523240"/>
            <a:ext cx="8104690" cy="50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87816-C0A1-4ED9-9056-76FD007317B5}"/>
              </a:ext>
            </a:extLst>
          </p:cNvPr>
          <p:cNvSpPr txBox="1"/>
          <p:nvPr/>
        </p:nvSpPr>
        <p:spPr>
          <a:xfrm>
            <a:off x="711686" y="2453667"/>
            <a:ext cx="988193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Understand that in order to understand someone, we need to really listen to them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To better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understand someone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,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 we need to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'actively'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 listen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603A7-3A77-4E29-B658-F1DCEB38728C}"/>
              </a:ext>
            </a:extLst>
          </p:cNvPr>
          <p:cNvSpPr txBox="1"/>
          <p:nvPr/>
        </p:nvSpPr>
        <p:spPr>
          <a:xfrm>
            <a:off x="1158814" y="1000664"/>
            <a:ext cx="677536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HelveticaNeueLT Std" panose="020B0604020202020204" pitchFamily="34" charset="0"/>
                <a:ea typeface="ＭＳ Ｐゴシック"/>
              </a:rPr>
              <a:t>Today we are going to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7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9760-C115-4AC5-83B8-55338721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Helvetica"/>
                <a:ea typeface="ＭＳ Ｐゴシック"/>
              </a:rPr>
              <a:t>Our Class Agreement</a:t>
            </a:r>
            <a:r>
              <a:rPr lang="en-GB" dirty="0">
                <a:solidFill>
                  <a:srgbClr val="000000"/>
                </a:solidFill>
                <a:latin typeface="Helvetica"/>
                <a:ea typeface="ＭＳ Ｐゴシック"/>
              </a:rPr>
              <a:t> or BUILD</a:t>
            </a:r>
            <a:endParaRPr lang="en-US" dirty="0">
              <a:latin typeface="Helvetica"/>
            </a:endParaRPr>
          </a:p>
        </p:txBody>
      </p:sp>
      <p:pic>
        <p:nvPicPr>
          <p:cNvPr id="15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8B1253-BFFA-42C9-B7BA-B141A65CC925}"/>
              </a:ext>
            </a:extLst>
          </p:cNvPr>
          <p:cNvPicPr>
            <a:picLocks noGrp="1"/>
          </p:cNvPicPr>
          <p:nvPr/>
        </p:nvPicPr>
        <p:blipFill rotWithShape="1">
          <a:blip r:embed="rId2"/>
          <a:srcRect l="25095" t="20690" r="55627" b="28177"/>
          <a:stretch/>
        </p:blipFill>
        <p:spPr bwMode="auto">
          <a:xfrm>
            <a:off x="1097280" y="1917754"/>
            <a:ext cx="2841674" cy="44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37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53A828-3FF9-4D03-B329-B25BE1FAC201}"/>
              </a:ext>
            </a:extLst>
          </p:cNvPr>
          <p:cNvSpPr/>
          <p:nvPr/>
        </p:nvSpPr>
        <p:spPr>
          <a:xfrm>
            <a:off x="618979" y="3569732"/>
            <a:ext cx="10137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</a:rPr>
              <a:t>Watch the Safe Space Film and stop at this scene!</a:t>
            </a:r>
          </a:p>
          <a:p>
            <a:pPr algn="l" rtl="0" fontAlgn="base"/>
            <a:endParaRPr lang="en-GB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items in each child’s lunch is the same and what is different? </a:t>
            </a:r>
            <a:endParaRPr lang="en-GB" sz="28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showing that t</a:t>
            </a: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</a:rPr>
              <a:t>he children are really listening to each other</a:t>
            </a:r>
            <a:r>
              <a:rPr lang="en-GB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 </a:t>
            </a:r>
            <a:endParaRPr lang="en-GB" sz="28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24D399C4-81D1-4A59-A63E-556C7B35E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8" t="14754" r="2492" b="11475"/>
          <a:stretch/>
        </p:blipFill>
        <p:spPr>
          <a:xfrm>
            <a:off x="2725947" y="285588"/>
            <a:ext cx="5576252" cy="30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8DE334-5E0A-E344-97B2-6E52EEB0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8511"/>
            <a:ext cx="4120978" cy="125924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9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</a:br>
            <a:br>
              <a:rPr lang="en-US" sz="9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</a:br>
            <a:br>
              <a:rPr lang="en-US" sz="9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</a:br>
            <a:br>
              <a:rPr lang="en-US" sz="9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</a:br>
            <a:br>
              <a:rPr lang="en-US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</a:br>
            <a:r>
              <a:rPr lang="en-US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Activity 1:</a:t>
            </a:r>
            <a:br>
              <a:rPr lang="en-US" sz="9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</a:br>
            <a:r>
              <a:rPr lang="en-US" sz="67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Likes &amp; Dislikes</a:t>
            </a:r>
            <a:br>
              <a:rPr lang="en-US" sz="9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</a:br>
            <a:r>
              <a:rPr lang="en-US" sz="28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br>
              <a:rPr lang="en-US" sz="2800" dirty="0">
                <a:solidFill>
                  <a:srgbClr val="002060"/>
                </a:solidFill>
                <a:latin typeface="HelveticaNeueLT Std" panose="020B0604020202020204" pitchFamily="34" charset="0"/>
              </a:rPr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218B7D-C2A2-E244-A099-45370BC27D51}"/>
              </a:ext>
            </a:extLst>
          </p:cNvPr>
          <p:cNvSpPr txBox="1">
            <a:spLocks/>
          </p:cNvSpPr>
          <p:nvPr/>
        </p:nvSpPr>
        <p:spPr>
          <a:xfrm>
            <a:off x="4511839" y="3333266"/>
            <a:ext cx="6280727" cy="2757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0" kern="1200" spc="-5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8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6pPr>
            <a:lvl7pPr marL="91437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7pPr>
            <a:lvl8pPr marL="137156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8pPr>
            <a:lvl9pPr marL="182875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80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9" name="Picture 7" descr="An orange and white cat with its mouth open&#10;&#10;Description generated with very high confidence">
            <a:extLst>
              <a:ext uri="{FF2B5EF4-FFF2-40B4-BE49-F238E27FC236}">
                <a16:creationId xmlns:a16="http://schemas.microsoft.com/office/drawing/2014/main" id="{632DB472-749C-B04E-A7A7-5186BAB94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362" r="18306"/>
          <a:stretch/>
        </p:blipFill>
        <p:spPr>
          <a:xfrm>
            <a:off x="4651980" y="3224921"/>
            <a:ext cx="1532090" cy="1613571"/>
          </a:xfrm>
          <a:prstGeom prst="rect">
            <a:avLst/>
          </a:prstGeom>
        </p:spPr>
      </p:pic>
      <p:pic>
        <p:nvPicPr>
          <p:cNvPr id="10" name="Picture 11" descr="A picture containing soccer, athletic game&#10;&#10;Description generated with very high confidence">
            <a:extLst>
              <a:ext uri="{FF2B5EF4-FFF2-40B4-BE49-F238E27FC236}">
                <a16:creationId xmlns:a16="http://schemas.microsoft.com/office/drawing/2014/main" id="{F96E758F-E462-A34D-9D21-3CBDDACBA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44118" y="1597371"/>
            <a:ext cx="1276711" cy="1270614"/>
          </a:xfrm>
          <a:prstGeom prst="rect">
            <a:avLst/>
          </a:prstGeom>
        </p:spPr>
      </p:pic>
      <p:pic>
        <p:nvPicPr>
          <p:cNvPr id="11" name="Picture 15" descr="A picture containing athletic game, tennis, sport, yellow&#10;&#10;Description generated with very high confidence">
            <a:extLst>
              <a:ext uri="{FF2B5EF4-FFF2-40B4-BE49-F238E27FC236}">
                <a16:creationId xmlns:a16="http://schemas.microsoft.com/office/drawing/2014/main" id="{1851E092-0A07-2A46-ADD9-0E18F867C4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3040"/>
          <a:stretch/>
        </p:blipFill>
        <p:spPr>
          <a:xfrm>
            <a:off x="6469407" y="4778310"/>
            <a:ext cx="2049380" cy="1770853"/>
          </a:xfrm>
          <a:prstGeom prst="rect">
            <a:avLst/>
          </a:prstGeom>
        </p:spPr>
      </p:pic>
      <p:pic>
        <p:nvPicPr>
          <p:cNvPr id="12" name="Picture 19" descr="A large passenger jet flying through a blue sky&#10;&#10;Description generated with very high confidence">
            <a:extLst>
              <a:ext uri="{FF2B5EF4-FFF2-40B4-BE49-F238E27FC236}">
                <a16:creationId xmlns:a16="http://schemas.microsoft.com/office/drawing/2014/main" id="{9EC491B0-B893-2340-99C0-F0FC4B3310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64659" y="2828329"/>
            <a:ext cx="2377032" cy="1600647"/>
          </a:xfrm>
          <a:prstGeom prst="rect">
            <a:avLst/>
          </a:prstGeom>
        </p:spPr>
      </p:pic>
      <p:pic>
        <p:nvPicPr>
          <p:cNvPr id="13" name="Picture 23" descr="A picture containing dessert, food, cake, piece&#10;&#10;Description generated with very high confidence">
            <a:extLst>
              <a:ext uri="{FF2B5EF4-FFF2-40B4-BE49-F238E27FC236}">
                <a16:creationId xmlns:a16="http://schemas.microsoft.com/office/drawing/2014/main" id="{C711D60B-B90D-B244-8BED-E322F3C46F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49091" y="4420186"/>
            <a:ext cx="1805258" cy="2314402"/>
          </a:xfrm>
          <a:prstGeom prst="rect">
            <a:avLst/>
          </a:prstGeom>
        </p:spPr>
      </p:pic>
      <p:pic>
        <p:nvPicPr>
          <p:cNvPr id="14" name="Picture 27" descr="A yellow sign with black text&#10;&#10;Description generated with very high confidence">
            <a:extLst>
              <a:ext uri="{FF2B5EF4-FFF2-40B4-BE49-F238E27FC236}">
                <a16:creationId xmlns:a16="http://schemas.microsoft.com/office/drawing/2014/main" id="{A46F97E5-9107-7C48-B29C-57C02413F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51230" y="5007634"/>
            <a:ext cx="1391729" cy="1846053"/>
          </a:xfrm>
          <a:prstGeom prst="rect">
            <a:avLst/>
          </a:prstGeom>
        </p:spPr>
      </p:pic>
      <p:pic>
        <p:nvPicPr>
          <p:cNvPr id="15" name="Picture 31" descr="A red apple sitting on a table&#10;&#10;Description generated with high confidence">
            <a:extLst>
              <a:ext uri="{FF2B5EF4-FFF2-40B4-BE49-F238E27FC236}">
                <a16:creationId xmlns:a16="http://schemas.microsoft.com/office/drawing/2014/main" id="{F739D60A-FB1B-EF4E-9159-19C843813B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420897" y="363085"/>
            <a:ext cx="1650165" cy="1942889"/>
          </a:xfrm>
          <a:prstGeom prst="rect">
            <a:avLst/>
          </a:prstGeom>
        </p:spPr>
      </p:pic>
      <p:pic>
        <p:nvPicPr>
          <p:cNvPr id="16" name="Picture 39">
            <a:extLst>
              <a:ext uri="{FF2B5EF4-FFF2-40B4-BE49-F238E27FC236}">
                <a16:creationId xmlns:a16="http://schemas.microsoft.com/office/drawing/2014/main" id="{BD3DB5DA-D3E7-ED46-B681-4BB9FBE6EC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112478" y="793232"/>
            <a:ext cx="1779917" cy="1722408"/>
          </a:xfrm>
          <a:prstGeom prst="rect">
            <a:avLst/>
          </a:prstGeom>
        </p:spPr>
      </p:pic>
      <p:pic>
        <p:nvPicPr>
          <p:cNvPr id="17" name="Picture 43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CE5C1D9A-F1D0-084C-A165-7B28741837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880443" y="2689123"/>
            <a:ext cx="1685082" cy="1670275"/>
          </a:xfrm>
          <a:prstGeom prst="rect">
            <a:avLst/>
          </a:prstGeom>
        </p:spPr>
      </p:pic>
      <p:pic>
        <p:nvPicPr>
          <p:cNvPr id="18" name="Picture 4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56D4D6-D328-F344-B555-DE83B99376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27854" y="195199"/>
            <a:ext cx="2497164" cy="113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1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93CE-1A58-4878-857D-59395C90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337" y="0"/>
            <a:ext cx="7245925" cy="137909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Activity 1: Likes and Dislikes!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5BEB2-CD05-40BB-BF29-43D60B88F54F}"/>
              </a:ext>
            </a:extLst>
          </p:cNvPr>
          <p:cNvSpPr txBox="1"/>
          <p:nvPr/>
        </p:nvSpPr>
        <p:spPr>
          <a:xfrm>
            <a:off x="2195337" y="1534261"/>
            <a:ext cx="815911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Pair up and share something you like and something you don’t like with your partner. </a:t>
            </a:r>
          </a:p>
          <a:p>
            <a:pPr algn="l" rtl="0" fontAlgn="base"/>
            <a:endParaRPr lang="en-GB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example: ‘’I like playing football but I dislike eating fruit’’ with the person sitting next to them. Model examples from the prompt topics on the PowerPoint.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Then swap partners with another pair on their table and share with them their likes and dislikes and their original partners likes and dislikes.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5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93CE-1A58-4878-857D-59395C90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7" y="178678"/>
            <a:ext cx="7245925" cy="137909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Hands up if…..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5BEB2-CD05-40BB-BF29-43D60B88F54F}"/>
              </a:ext>
            </a:extLst>
          </p:cNvPr>
          <p:cNvSpPr txBox="1"/>
          <p:nvPr/>
        </p:nvSpPr>
        <p:spPr>
          <a:xfrm>
            <a:off x="4281442" y="874455"/>
            <a:ext cx="7727797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US" sz="3200" dirty="0">
                <a:solidFill>
                  <a:srgbClr val="002060"/>
                </a:solidFill>
                <a:latin typeface="Arial"/>
                <a:ea typeface="ＭＳ Ｐゴシック"/>
                <a:cs typeface="Arial"/>
              </a:rPr>
              <a:t>1. You learnt something new about someone else? </a:t>
            </a:r>
          </a:p>
          <a:p>
            <a:pPr algn="l" rtl="0" fontAlgn="base"/>
            <a:endParaRPr lang="en-US" sz="3200" dirty="0">
              <a:solidFill>
                <a:srgbClr val="002060"/>
              </a:solidFill>
              <a:latin typeface="HelveticaNeueLT Std" panose="020B0604020202020204" pitchFamily="34" charset="0"/>
              <a:ea typeface="ＭＳ Ｐゴシック"/>
            </a:endParaRPr>
          </a:p>
          <a:p>
            <a:pPr algn="l" rtl="0" fontAlgn="base"/>
            <a:endParaRPr lang="en-US" sz="3200" dirty="0">
              <a:solidFill>
                <a:srgbClr val="002060"/>
              </a:solidFill>
              <a:latin typeface="HelveticaNeueLT Std" panose="020B0604020202020204" pitchFamily="34" charset="0"/>
              <a:ea typeface="ＭＳ Ｐゴシック"/>
            </a:endParaRPr>
          </a:p>
          <a:p>
            <a:pPr algn="l" rtl="0" fontAlgn="base"/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61F44-9A29-45F3-969F-6258A15F66D3}"/>
              </a:ext>
            </a:extLst>
          </p:cNvPr>
          <p:cNvSpPr txBox="1"/>
          <p:nvPr/>
        </p:nvSpPr>
        <p:spPr>
          <a:xfrm>
            <a:off x="4281442" y="2351782"/>
            <a:ext cx="621792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/>
                <a:ea typeface="ＭＳ Ｐゴシック"/>
                <a:cs typeface="Arial"/>
              </a:rPr>
              <a:t>2. You felt you were really listening to each other?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0FA49-1FE7-4B8A-9C24-E8FDA38CE09C}"/>
              </a:ext>
            </a:extLst>
          </p:cNvPr>
          <p:cNvSpPr txBox="1"/>
          <p:nvPr/>
        </p:nvSpPr>
        <p:spPr>
          <a:xfrm>
            <a:off x="4281442" y="3605139"/>
            <a:ext cx="621792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/>
                <a:ea typeface="ＭＳ Ｐゴシック"/>
                <a:cs typeface="Arial"/>
              </a:rPr>
              <a:t>3. You found it hard to remember what everyone had said?</a:t>
            </a:r>
            <a:endParaRPr lang="en-GB" sz="3200" dirty="0">
              <a:latin typeface="Arial"/>
              <a:cs typeface="Arial"/>
            </a:endParaRPr>
          </a:p>
        </p:txBody>
      </p:sp>
      <p:pic>
        <p:nvPicPr>
          <p:cNvPr id="7" name="Picture 6" descr="Holding hands">
            <a:extLst>
              <a:ext uri="{FF2B5EF4-FFF2-40B4-BE49-F238E27FC236}">
                <a16:creationId xmlns:a16="http://schemas.microsoft.com/office/drawing/2014/main" id="{AE6D7940-3B4E-49D6-8263-A91CC107B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1" y="1864486"/>
            <a:ext cx="3259094" cy="21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6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4EF9-8BF8-4A23-8EF8-E9101C6E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  <a:ea typeface="ＭＳ Ｐゴシック"/>
              </a:rPr>
              <a:t>What do you think it means to ‘actively’ listen?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FC771B1-FF1F-4456-AC5D-9E28D9C7A964}"/>
              </a:ext>
            </a:extLst>
          </p:cNvPr>
          <p:cNvSpPr/>
          <p:nvPr/>
        </p:nvSpPr>
        <p:spPr>
          <a:xfrm>
            <a:off x="1877406" y="2039196"/>
            <a:ext cx="1797168" cy="13083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29D8BDF-730C-4E30-8D48-D12044F7F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00000">
            <a:off x="587481" y="4558633"/>
            <a:ext cx="1199349" cy="186398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6ED309-D517-4DC9-B195-CFCC9C4CE0D1}"/>
              </a:ext>
            </a:extLst>
          </p:cNvPr>
          <p:cNvCxnSpPr>
            <a:cxnSpLocks/>
          </p:cNvCxnSpPr>
          <p:nvPr/>
        </p:nvCxnSpPr>
        <p:spPr>
          <a:xfrm>
            <a:off x="1798897" y="3818016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6861BC-01C3-48A4-81CA-C038AFCE907C}"/>
              </a:ext>
            </a:extLst>
          </p:cNvPr>
          <p:cNvCxnSpPr>
            <a:cxnSpLocks/>
          </p:cNvCxnSpPr>
          <p:nvPr/>
        </p:nvCxnSpPr>
        <p:spPr>
          <a:xfrm>
            <a:off x="1877406" y="4556925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180F73-E905-420C-A79D-F1EC84A47A6F}"/>
              </a:ext>
            </a:extLst>
          </p:cNvPr>
          <p:cNvCxnSpPr>
            <a:cxnSpLocks/>
          </p:cNvCxnSpPr>
          <p:nvPr/>
        </p:nvCxnSpPr>
        <p:spPr>
          <a:xfrm>
            <a:off x="1877406" y="5406670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Speech outline">
            <a:extLst>
              <a:ext uri="{FF2B5EF4-FFF2-40B4-BE49-F238E27FC236}">
                <a16:creationId xmlns:a16="http://schemas.microsoft.com/office/drawing/2014/main" id="{3C08CAE2-8676-492A-9E9E-110F545C4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1860" y="1730880"/>
            <a:ext cx="2311135" cy="23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411383B-9A1D-40C3-8091-B5E5B7C7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347932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a typeface="ＭＳ Ｐゴシック"/>
              </a:rPr>
              <a:t>How can we make sure we listen </a:t>
            </a:r>
            <a:r>
              <a:rPr lang="en-US" sz="4400" b="1" dirty="0">
                <a:solidFill>
                  <a:srgbClr val="002060"/>
                </a:solidFill>
                <a:ea typeface="ＭＳ Ｐゴシック"/>
              </a:rPr>
              <a:t>actively?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151E0-35F2-4313-9624-75B82941AD02}"/>
              </a:ext>
            </a:extLst>
          </p:cNvPr>
          <p:cNvSpPr txBox="1"/>
          <p:nvPr/>
        </p:nvSpPr>
        <p:spPr>
          <a:xfrm>
            <a:off x="5170098" y="411192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Gill Sans MT"/>
                <a:ea typeface="ＭＳ Ｐゴシック"/>
              </a:rPr>
              <a:t>Eye contact 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2EA9B-D8DD-4713-A329-EADB6C8D4A97}"/>
              </a:ext>
            </a:extLst>
          </p:cNvPr>
          <p:cNvSpPr txBox="1"/>
          <p:nvPr/>
        </p:nvSpPr>
        <p:spPr>
          <a:xfrm>
            <a:off x="4272951" y="1769433"/>
            <a:ext cx="34476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Gill Sans MT"/>
                <a:ea typeface="ＭＳ Ｐゴシック"/>
              </a:rPr>
              <a:t>Body language</a:t>
            </a:r>
            <a:r>
              <a:rPr lang="en-US" sz="4000" dirty="0">
                <a:latin typeface="Gill Sans MT"/>
                <a:ea typeface="ＭＳ Ｐゴシック"/>
              </a:rPr>
              <a:t>  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BDE047-FBB8-4320-B63D-B944A737D14A}"/>
              </a:ext>
            </a:extLst>
          </p:cNvPr>
          <p:cNvSpPr txBox="1"/>
          <p:nvPr/>
        </p:nvSpPr>
        <p:spPr>
          <a:xfrm>
            <a:off x="8915399" y="4306994"/>
            <a:ext cx="333267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Gill Sans MT"/>
                <a:ea typeface="ＭＳ Ｐゴシック"/>
              </a:rPr>
              <a:t>Asking open questions 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3E8496-10B2-4529-99D2-5B4032B3F02C}"/>
              </a:ext>
            </a:extLst>
          </p:cNvPr>
          <p:cNvSpPr txBox="1"/>
          <p:nvPr/>
        </p:nvSpPr>
        <p:spPr>
          <a:xfrm>
            <a:off x="4983191" y="5184475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Gill Sans MT"/>
                <a:ea typeface="ＭＳ Ｐゴシック"/>
              </a:rPr>
              <a:t>Repeating back 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3E8C71-08E6-42A8-BBFD-8AFB7049B791}"/>
              </a:ext>
            </a:extLst>
          </p:cNvPr>
          <p:cNvSpPr txBox="1"/>
          <p:nvPr/>
        </p:nvSpPr>
        <p:spPr>
          <a:xfrm>
            <a:off x="8606287" y="1551641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Gill Sans MT"/>
                <a:ea typeface="ＭＳ Ｐゴシック"/>
              </a:rPr>
              <a:t>Nodding </a:t>
            </a:r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C116ED8-6469-49F1-9BBA-6AFA20C25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287" y="166615"/>
            <a:ext cx="2470031" cy="1219524"/>
          </a:xfrm>
          <a:prstGeom prst="rect">
            <a:avLst/>
          </a:prstGeom>
        </p:spPr>
      </p:pic>
      <p:pic>
        <p:nvPicPr>
          <p:cNvPr id="7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774871BC-4A4A-4F2F-B60F-440D865CA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6122" y="3938225"/>
            <a:ext cx="1679277" cy="2153729"/>
          </a:xfrm>
          <a:prstGeom prst="rect">
            <a:avLst/>
          </a:prstGeom>
        </p:spPr>
      </p:pic>
      <p:pic>
        <p:nvPicPr>
          <p:cNvPr id="23" name="Picture 23" descr="A silhouette of a group of people&#10;&#10;Description generated with very high confidence">
            <a:extLst>
              <a:ext uri="{FF2B5EF4-FFF2-40B4-BE49-F238E27FC236}">
                <a16:creationId xmlns:a16="http://schemas.microsoft.com/office/drawing/2014/main" id="{CA137887-6510-4341-94C8-43681657F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08097" y="2550045"/>
            <a:ext cx="2426898" cy="2339134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EAB6DB78-447A-4438-9C89-B7FFD75F77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06287" y="2326860"/>
            <a:ext cx="2743200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178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20" ma:contentTypeDescription="Create a new document." ma:contentTypeScope="" ma:versionID="9c6880e7d7d01cbf1cd916976ccd895c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f5e568c01d6d58c796627e9f196bffb3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ip_UnifiedCompliancePolicyUIAction xmlns="http://schemas.microsoft.com/sharepoint/v3" xsi:nil="true"/>
    <_ip_UnifiedCompliancePolicyProperties xmlns="http://schemas.microsoft.com/sharepoint/v3" xsi:nil="true"/>
    <SharedWithUsers xmlns="210d88b8-1c87-439f-848d-ad442d2f6fd5">
      <UserInfo>
        <DisplayName>Katy Dent</DisplayName>
        <AccountId>6191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D2A8C-2834-420D-88ED-E89AF76B4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0d88b8-1c87-439f-848d-ad442d2f6fd5"/>
    <ds:schemaRef ds:uri="http://schemas.microsoft.com/sharepoint/v4"/>
    <ds:schemaRef ds:uri="06e9f01b-b787-4c96-9b07-64e2119808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13841F-6585-4AEB-BFC2-0AAADA044A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  <ds:schemaRef ds:uri="210d88b8-1c87-439f-848d-ad442d2f6fd5"/>
  </ds:schemaRefs>
</ds:datastoreItem>
</file>

<file path=customXml/itemProps3.xml><?xml version="1.0" encoding="utf-8"?>
<ds:datastoreItem xmlns:ds="http://schemas.openxmlformats.org/officeDocument/2006/customXml" ds:itemID="{7FF9EE2C-7BE6-4D4F-ADB9-E1376474BC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395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Desyrel</vt:lpstr>
      <vt:lpstr>Gill Sans MT</vt:lpstr>
      <vt:lpstr>Helvetica</vt:lpstr>
      <vt:lpstr>HelveticaNeueLT Std</vt:lpstr>
      <vt:lpstr>HelveticaNeueLT Std Lt</vt:lpstr>
      <vt:lpstr>Segoe UI</vt:lpstr>
      <vt:lpstr>PP template_new</vt:lpstr>
      <vt:lpstr> U is for Understanding each other  </vt:lpstr>
      <vt:lpstr>PowerPoint Presentation</vt:lpstr>
      <vt:lpstr>Our Class Agreement or BUILD</vt:lpstr>
      <vt:lpstr>PowerPoint Presentation</vt:lpstr>
      <vt:lpstr>     Activity 1: Likes &amp; Dislikes   </vt:lpstr>
      <vt:lpstr>Activity 1: Likes and Dislikes!</vt:lpstr>
      <vt:lpstr>Hands up if…..</vt:lpstr>
      <vt:lpstr>What do you think it means to ‘actively’ listen?</vt:lpstr>
      <vt:lpstr>How can we make sure we listen actively?</vt:lpstr>
      <vt:lpstr>Activity 2 – back to back drawing</vt:lpstr>
      <vt:lpstr>Activity 2: Back to Back! Questions</vt:lpstr>
      <vt:lpstr>Asking questions is important so you can clarify that you understand what you are being told.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</dc:creator>
  <cp:lastModifiedBy>Katy</cp:lastModifiedBy>
  <cp:revision>105</cp:revision>
  <dcterms:modified xsi:type="dcterms:W3CDTF">2021-09-16T13:51:48Z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  <property fmtid="{D5CDD505-2E9C-101B-9397-08002B2CF9AE}" pid="3" name="AuthorIds_UIVersion_28160">
    <vt:lpwstr>3282</vt:lpwstr>
  </property>
</Properties>
</file>