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2"/>
  </p:notesMasterIdLst>
  <p:sldIdLst>
    <p:sldId id="1239" r:id="rId4"/>
    <p:sldId id="258" r:id="rId5"/>
    <p:sldId id="257" r:id="rId6"/>
    <p:sldId id="1254" r:id="rId7"/>
    <p:sldId id="2164" r:id="rId8"/>
    <p:sldId id="1250" r:id="rId9"/>
    <p:sldId id="1248" r:id="rId10"/>
    <p:sldId id="124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13" autoAdjust="0"/>
    <p:restoredTop sz="72653" autoAdjust="0"/>
  </p:normalViewPr>
  <p:slideViewPr>
    <p:cSldViewPr snapToGrid="0">
      <p:cViewPr varScale="1">
        <p:scale>
          <a:sx n="91" d="100"/>
          <a:sy n="91" d="100"/>
        </p:scale>
        <p:origin x="16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5DFF8-CF9F-428D-A58E-934BDB879DD8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9D11CB-03E8-4274-A6E9-F5F532B59B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9493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48B9E-7A10-41EC-8DC0-9C6FDA02198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904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aim of this activity is to allow pupils to reflect and explore ways to respond to a tragic incident or events.</a:t>
            </a:r>
          </a:p>
          <a:p>
            <a:endParaRPr lang="en-GB" dirty="0"/>
          </a:p>
          <a:p>
            <a:r>
              <a:rPr lang="en-GB" dirty="0"/>
              <a:t>Hopefully, it will remind pupils that the acts of a small minority does not reflect the beliefs or practises of the majority. </a:t>
            </a:r>
          </a:p>
          <a:p>
            <a:endParaRPr lang="en-GB" dirty="0"/>
          </a:p>
          <a:p>
            <a:r>
              <a:rPr lang="en-GB" dirty="0"/>
              <a:t>It should also allow pupils to reflect on positive ways forward following an event that may disturb or shock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D11CB-03E8-4274-A6E9-F5F532B59B5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6143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activity should make a thoughtful display by using different coloured post-it notes for each sentence starter</a:t>
            </a:r>
          </a:p>
          <a:p>
            <a:endParaRPr lang="en-GB" dirty="0"/>
          </a:p>
          <a:p>
            <a:r>
              <a:rPr lang="en-GB" dirty="0"/>
              <a:t>Discussion about our pathway forward – students complete sentences – important for student well being to explore positive steps forward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D11CB-03E8-4274-A6E9-F5F532B59B5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981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lesson was originally created by the RE department at Titus Salt School in Bradford.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D11CB-03E8-4274-A6E9-F5F532B59B5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1031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Here is another example from Beckfoot.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DCF93C-DCF7-4771-B4F4-043850D768C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878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Over the next few slides- we have some ideas of how you could create your own individual rainbow …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DCF93C-DCF7-4771-B4F4-043850D768C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723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Above is an idea of how you could create your own rainbow…the next 2 slides have some blank templates that you could use.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DCF93C-DCF7-4771-B4F4-043850D768C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615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You can send your peace rainbow to info@thelinkingnetwork.org.uk and we will be able to share your work with other schools across the country through social media.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48B9E-7A10-41EC-8DC0-9C6FDA0219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415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BFF13-3AC8-4701-97C9-3A1C1C076F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FD071F-5A68-4586-B8DE-1A2F16394B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6AA323-6F11-4822-854C-3FE498D7C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D3FC-369A-45CA-A5A2-1FB0F4AD93AF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B7050-8AC2-4478-9C5E-E77C36F1F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E5B0A5-50E0-4EE5-9EE0-D4750E9D3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52F4D-BC96-4397-8DB6-38A542DF21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2642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7C40F-8DC3-4697-ADA1-38C879383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EF62E-F9EB-4F29-B2DE-6438141103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6A6D2-DB65-4F33-93B2-53AA45394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D3FC-369A-45CA-A5A2-1FB0F4AD93AF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2C166A-1F36-4E92-A573-267448F70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4DBEFF-54D5-4D61-BBC9-6C45AD517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52F4D-BC96-4397-8DB6-38A542DF21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986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5AE23F-F269-4374-9564-218C8219F2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E0D2CE-D519-408F-A4B3-B66D2563DC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E2E7F-4413-419F-969D-E7244BCEA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D3FC-369A-45CA-A5A2-1FB0F4AD93AF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0E729-FF5F-47EA-A120-675A69BB4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A5460-8AC5-4783-BF75-D617D077E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52F4D-BC96-4397-8DB6-38A542DF21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7548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2B805-595F-42B2-B4B5-E82E9866B6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9D65C1-6822-426F-9007-7D937946AB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DC705-1D7D-43F4-9ADB-6E080689E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F89D4-0940-4014-A193-7D1C7BBF491C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B5363-305C-468E-8EBD-509B89678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8091C5-90A0-4EA9-BE9D-B37EE2557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5248-66A5-4F99-BFE8-9EE6DF96B7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649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6AA84-2191-4697-85D5-D4F3751BE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8BD00-3BE4-41F9-BA88-B098FF495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E8E5A-3718-4FD4-B76C-9C6298C3F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F89D4-0940-4014-A193-7D1C7BBF491C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CBBF70-2CA1-4737-AD36-0858410D8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CA8EA-C114-4781-B50D-AE66DF56C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5248-66A5-4F99-BFE8-9EE6DF96B7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4170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DAD95-E3E0-4A7B-AF3C-3E28A92E3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C64AEE-2BD4-4903-B569-65FE23CE7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48415-065E-438E-B1F8-35981CD52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F89D4-0940-4014-A193-7D1C7BBF491C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82C9D-D92D-43E3-A886-19C23B42E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CDA2C-736D-428A-B02A-4139CAAC1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5248-66A5-4F99-BFE8-9EE6DF96B7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368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9D21F-FF3B-4A41-B54E-84668616C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E52B1-6913-4637-8ADE-CA6608187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EADBD6-5AC1-4C0C-BB09-A722153435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1EA88E-FE2B-4C05-AA1D-358F7B54D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F89D4-0940-4014-A193-7D1C7BBF491C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5249E4-732F-4674-A32F-61CA67AED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0693AA-EDCF-4838-8227-F25576D77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5248-66A5-4F99-BFE8-9EE6DF96B7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3959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6402D-EB59-4542-BF23-6BD332CD9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A7D7C8-0D84-4F2B-85C3-4174DB246A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21AAF4-B5BF-4096-94FB-A44F1033A6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2E1646-FA1C-4EB0-AC1A-0FFB86D188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60427-3554-4BC1-B176-F0F9FFF5DF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0E3D75-06A7-47C0-BD2A-D398FFD7D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F89D4-0940-4014-A193-7D1C7BBF491C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9F7928-CE4E-49EE-9BF2-5140AAE10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444305-7D34-4F7A-9A8E-21B4E33B0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5248-66A5-4F99-BFE8-9EE6DF96B7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67196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57D6E-6910-41C5-AE4F-05C5302A6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99EB1C-2F62-452D-B6E6-B2087BC60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F89D4-0940-4014-A193-7D1C7BBF491C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18D6F0-CDED-4FEA-B299-9A313882A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997A8A-5018-424B-892B-613FCB521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5248-66A5-4F99-BFE8-9EE6DF96B7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6003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E37BEA-0F23-46CF-89C5-61DD01CB8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F89D4-0940-4014-A193-7D1C7BBF491C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5E5B36-6373-4163-84B7-5492A8B89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206C29-F6F5-4445-B996-B0B4B365D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5248-66A5-4F99-BFE8-9EE6DF96B7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08478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5AF7D-D80C-4AA9-A295-BF0D8DE6D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C8062-147D-47B3-981A-5D80D42BD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B62EC8-8ED3-4F84-8F2E-6EF9E749A9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36797D-CDAE-495E-8C85-674712529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F89D4-0940-4014-A193-7D1C7BBF491C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59940B-9118-47A4-B766-CAEFA1FB2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DEFB17-2275-49BC-BCA7-85C4AE9C1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5248-66A5-4F99-BFE8-9EE6DF96B7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3356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B5F2C-45A4-4A05-9BBA-4E63BBA1F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DD070-CC64-430E-9E38-CEA02FB366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1F14AC-F5DA-4285-A8B1-AE5D66972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D3FC-369A-45CA-A5A2-1FB0F4AD93AF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18A30-9EA3-44AE-AFEE-FB5D5B610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8F509-94BF-42F2-B3A3-514D4ECB5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52F4D-BC96-4397-8DB6-38A542DF21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93528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7C30C-0048-41F0-B4CC-B99E221E5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E8FC30-2A44-4A51-9DD8-175BC5C6DC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3175D0-7934-4B9A-BC1C-13379469A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61BBE1-5908-4D5A-9886-E03B74031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F89D4-0940-4014-A193-7D1C7BBF491C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F6EB0B-43F7-479E-8C7A-8F08E22A1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1454BA-DBAA-45FA-BA25-7C3890355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5248-66A5-4F99-BFE8-9EE6DF96B7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3254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8FCE1-0CCE-4757-B0EE-08A5EF5AE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C2CBCF-A78D-44E3-9F1B-5F79A6E47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1DC115-A991-4DB7-8D21-CDEB6C288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F89D4-0940-4014-A193-7D1C7BBF491C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56D85-2F4D-4C1E-9A11-14F0506A1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BBDCF-13AE-4128-8B12-07051F95F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5248-66A5-4F99-BFE8-9EE6DF96B7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3743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688ADE-2C9E-44E8-B01C-28D0C949B6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9EB8D5-9EDB-4EA6-8D36-6A2A858A33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CEEF3-7A9B-4363-8463-0D7E65423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F89D4-0940-4014-A193-7D1C7BBF491C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4DC7F-8614-4EBA-9858-A32BF99CB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6BD3B-6D5A-4D13-B766-D54BDDD92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5248-66A5-4F99-BFE8-9EE6DF96B7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3117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227AA0-0252-4F70-8F7B-F2783A45D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E664E-9823-4177-8DDB-C4897AAE6CCB}" type="datetimeFigureOut">
              <a:rPr lang="en-GB"/>
              <a:pPr>
                <a:defRPr/>
              </a:pPr>
              <a:t>28/02/2022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D19ED7-B065-4C51-88B9-B44AFE210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ECA614-5548-4CBA-B8F5-1B22BA1F3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887EF-A12A-48F0-91DC-2982D47A619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020571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84B222-193E-4A14-8A46-6707473D0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E4E1F-958A-4D3A-B2AD-D00D51857EC3}" type="datetimeFigureOut">
              <a:rPr lang="en-GB"/>
              <a:pPr>
                <a:defRPr/>
              </a:pPr>
              <a:t>28/02/2022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1364C-3A0E-4F9F-9B74-3622C7249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A20B3E-E189-4BEC-9650-29799E246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8E133-F78F-4022-A104-D144D1B8029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996999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BF06A-3EC7-4016-8360-67DC4AE55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910CA-7498-440B-A822-A99D14BE205A}" type="datetimeFigureOut">
              <a:rPr lang="en-GB"/>
              <a:pPr>
                <a:defRPr/>
              </a:pPr>
              <a:t>28/02/2022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727C0-FAB8-474F-AA3B-40AD351BE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385C6-814D-4CE8-B47E-40E9D88D6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98014-4098-406C-9D95-34DB5C6030D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766205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D5B3AEE-A9AE-42EC-988B-863950C5B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8B95F-4C57-4BB9-8620-6A10CD6886AD}" type="datetimeFigureOut">
              <a:rPr lang="en-GB"/>
              <a:pPr>
                <a:defRPr/>
              </a:pPr>
              <a:t>28/02/2022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9FE64FD-67B0-41AD-8B81-EF1CAE11B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CCA56C9-33E1-4C6C-A101-B01D3450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CAD8C-7559-4D92-A49A-9C0D91E8110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597001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A5E63C0-23BE-4BEE-918D-C816F6074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E68E5-4763-4875-B0AD-496EF763CCAB}" type="datetimeFigureOut">
              <a:rPr lang="en-GB"/>
              <a:pPr>
                <a:defRPr/>
              </a:pPr>
              <a:t>28/02/2022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AFBA3FC-9CCF-4724-BDC7-4A45FF443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6C46414-B998-4EFB-A806-EABE65EC3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0BA7C-7C53-4E3D-B454-D932932B77E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979916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830B4F9-9484-4FE4-BB29-41B2639BD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8F452-CCE4-40E0-A3A4-55E5E701D717}" type="datetimeFigureOut">
              <a:rPr lang="en-GB"/>
              <a:pPr>
                <a:defRPr/>
              </a:pPr>
              <a:t>28/02/2022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B1FBD87-6911-45DF-9C79-8CEAD8390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0D012F5-AD0F-4F0E-BCB1-94E673A08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5EA28-0433-4697-976A-3883B53D844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801791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DCE1B8A-8202-40CE-A6FF-D00D80C2B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8C1C3-AD01-41A4-A8D8-09FC363AEF06}" type="datetimeFigureOut">
              <a:rPr lang="en-GB"/>
              <a:pPr>
                <a:defRPr/>
              </a:pPr>
              <a:t>28/02/2022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42E9527-DAB5-4219-B13C-7C317D20F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5B805C7-25D1-41F3-92FE-21845F31C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110A9-689A-4ADF-A164-64EF68CBC74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81085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D6160-AD85-43F2-966A-94A09CAC0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68ADE3-3521-4F2A-843D-B1F13F82E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42FF9-FAD5-4BB1-B92D-87A227AA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D3FC-369A-45CA-A5A2-1FB0F4AD93AF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D44AA-94E8-47AF-BEE3-86D1DA187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3FE97-55FE-4FF7-A60C-5280B9A43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52F4D-BC96-4397-8DB6-38A542DF21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85932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AA6CEB-0197-4BA4-BC33-0609039EA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E055E-B9EC-4BFF-BB2C-ACE8E48BCEEF}" type="datetimeFigureOut">
              <a:rPr lang="en-GB"/>
              <a:pPr>
                <a:defRPr/>
              </a:pPr>
              <a:t>28/02/2022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B75AC77-0ABC-4F75-AF0F-7F9E7E757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B06DE15-970A-4249-8787-5C205C69E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9AD54-63F6-468A-8E35-829AD89335F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253771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B6A5989-9B40-48D3-879C-3BFC102DB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7771D-AB9D-4D0C-B71E-3D60762382DE}" type="datetimeFigureOut">
              <a:rPr lang="en-GB"/>
              <a:pPr>
                <a:defRPr/>
              </a:pPr>
              <a:t>28/02/2022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97EB55D-1F6C-468F-92C0-3B0536FA1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DE41AEA-C2D5-48F9-A2A8-8EED8FEF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DF28B-9DB2-401C-BA93-92DDAD65070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645496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B64C7-26C9-42AC-A9CB-BFCE46971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00804-E744-4931-A60E-883D9AAA62BA}" type="datetimeFigureOut">
              <a:rPr lang="en-GB"/>
              <a:pPr>
                <a:defRPr/>
              </a:pPr>
              <a:t>28/02/2022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8C785D-DF19-4E43-9260-6DAAE296B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C4DA4F-F7B0-49AB-A769-C60262BBC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175E7-AF9B-49DC-BF56-A2B46B1C92B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689402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B1195-FEDE-44E8-A7F1-578A45D71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058FF-8363-4E47-93D5-040F27176138}" type="datetimeFigureOut">
              <a:rPr lang="en-GB"/>
              <a:pPr>
                <a:defRPr/>
              </a:pPr>
              <a:t>28/02/2022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11957-BF91-4B94-9761-1ECD4B7CE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53740-6B07-4707-A786-6562B67E7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FAE83-0765-4AEA-97BE-9C55F09E839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691469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F36B9329-A932-4A64-9793-D4C4972E10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669" y="6069013"/>
            <a:ext cx="291041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392" y="1124747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Futura Md"/>
              </a:defRPr>
            </a:lvl1pPr>
            <a:lvl2pPr>
              <a:defRPr>
                <a:latin typeface="Futura Md"/>
              </a:defRPr>
            </a:lvl2pPr>
            <a:lvl3pPr>
              <a:defRPr>
                <a:latin typeface="Futura Md"/>
              </a:defRPr>
            </a:lvl3pPr>
            <a:lvl4pPr>
              <a:defRPr>
                <a:latin typeface="Futura Md"/>
              </a:defRPr>
            </a:lvl4pPr>
            <a:lvl5pPr>
              <a:defRPr>
                <a:latin typeface="Futura M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0305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0B512-01F9-47CB-BD36-36D099C07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E28D1-0085-4B25-A718-78584C8E35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02A35B-E29E-4B24-9C16-3933920A7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EA4111-7252-4007-9762-74D39CE40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D3FC-369A-45CA-A5A2-1FB0F4AD93AF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820D97-2121-4BBC-8FC6-FAC3444F2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A7977B-E3E4-45CC-BA45-819630B40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52F4D-BC96-4397-8DB6-38A542DF21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8177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98012-E4DD-43B6-ADD4-3762BED1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F1B8A0-EFDF-490E-80F4-CA4ED5B6E4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DF864F-3001-4111-861A-D880342ED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776EC5-3377-4D91-A0BD-ED8E0F2476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037815-70C1-4677-A8A4-437397D3EF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DA5CF9-2F4A-4BFF-8CEE-221D4A89F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D3FC-369A-45CA-A5A2-1FB0F4AD93AF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145167-DDBD-4A4E-B31C-A13FC60EF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6F449-B15D-4094-AAAE-6C762F669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52F4D-BC96-4397-8DB6-38A542DF21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751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B117C-C6D8-42EE-8C9B-837929A5A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8326AA-A09D-4DBD-AD63-A28F130F0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D3FC-369A-45CA-A5A2-1FB0F4AD93AF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EA64F4-7F21-4C78-836F-15C7C2607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0AA4E9-C7AF-4964-B63B-5BDDB04FB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52F4D-BC96-4397-8DB6-38A542DF21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207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683FD3-53B4-4968-B09B-98E96E5BD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D3FC-369A-45CA-A5A2-1FB0F4AD93AF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046BD0-D2AD-4296-A3AC-56F2B9BB8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49B31E-EF1B-4ECB-9F77-BBE347892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52F4D-BC96-4397-8DB6-38A542DF21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317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5D65E-142F-45C3-8E1F-07C9CC302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1DA27-9AA7-4F81-AB7C-2AAD67733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EFE860-D2C0-43C9-9D9F-7A8F8F10E8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7F3ECE-045B-407F-B26C-281B0CC1A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D3FC-369A-45CA-A5A2-1FB0F4AD93AF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846946-42BC-4090-B0F5-697B7D76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68C50F-93EA-4F21-81B7-352EBEF81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52F4D-BC96-4397-8DB6-38A542DF21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413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C446-FDCB-477D-B6C5-CCE327DFE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5F15B6-7A9E-474A-8395-386040916D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487C36-E114-408E-9F20-6F75D92063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DECBFE-6CD5-4ECC-AA26-01ACB2CC5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D3FC-369A-45CA-A5A2-1FB0F4AD93AF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E6A716-E90B-43EB-8F1F-F4148193E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94231A-1327-454A-8BE5-6EAC38C38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52F4D-BC96-4397-8DB6-38A542DF21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7132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BE357-C430-47A5-ABA3-0F1F77B03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DE9D2A-D62A-42D5-A8FE-AC00A9D4CF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EC8EC-F414-4124-A7F7-DBF9D7129B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8D3FC-369A-45CA-A5A2-1FB0F4AD93AF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60D91-C402-4A08-98F0-0A43E91941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8210B7-2A5E-4EFB-A3A9-A94B58EEC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52F4D-BC96-4397-8DB6-38A542DF21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3970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90AD29-8BF3-47AB-B5D0-AA7D5DD86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2E03C1-10F9-4679-BA0E-1CA1E355C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0ADABB-66B9-4384-857A-81F5A66BEF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F89D4-0940-4014-A193-7D1C7BBF491C}" type="datetimeFigureOut">
              <a:rPr lang="en-GB" smtClean="0"/>
              <a:t>28/02/2022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1814AF-65E8-4027-9684-366A3AC108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8ED8B3-1300-46E0-933D-A5EC9D4D8A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A5248-66A5-4F99-BFE8-9EE6DF96B7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846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979405B-6433-4AAA-BE1C-E57FC130CE2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706A8D4-B9AC-447A-9E4C-E501737EC9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44094-E0E1-42B5-AE04-3976D4CF56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898989"/>
                </a:solidFill>
                <a:cs typeface="+mn-cs"/>
              </a:defRPr>
            </a:lvl1pPr>
          </a:lstStyle>
          <a:p>
            <a:pPr>
              <a:defRPr/>
            </a:pPr>
            <a:fld id="{4535B8CD-66C5-4E79-AC8F-DB582994D307}" type="datetimeFigureOut">
              <a:rPr lang="en-GB"/>
              <a:pPr>
                <a:defRPr/>
              </a:pPr>
              <a:t>28/02/2022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5A019-B33D-4BDB-9BC5-261E0FBC0E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C25A3-480B-4700-9912-4E22BF874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D27DA13-CA05-4D59-8C48-8567A940735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49120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FC75A2D-ED4B-4906-86E7-F1F37F6429A6}"/>
              </a:ext>
            </a:extLst>
          </p:cNvPr>
          <p:cNvSpPr txBox="1"/>
          <p:nvPr/>
        </p:nvSpPr>
        <p:spPr>
          <a:xfrm>
            <a:off x="356122" y="648190"/>
            <a:ext cx="3577050" cy="594008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The aim of this activity is to allow pupils to reflect and explore ways to respond to a tragic incident or events.</a:t>
            </a:r>
          </a:p>
          <a:p>
            <a:endParaRPr lang="en-GB" sz="2000" dirty="0"/>
          </a:p>
          <a:p>
            <a:r>
              <a:rPr lang="en-GB" sz="2000" dirty="0"/>
              <a:t>Hopefully, it will also remind pupils that the acts of one group  does not reflect the beliefs or practises of the majority. </a:t>
            </a:r>
          </a:p>
          <a:p>
            <a:endParaRPr lang="en-GB" sz="2000" dirty="0"/>
          </a:p>
          <a:p>
            <a:r>
              <a:rPr lang="en-GB" sz="2000" dirty="0"/>
              <a:t>It should also allow pupils to reflect on positive ways forward following an incident that may disturb or shock them.</a:t>
            </a:r>
          </a:p>
          <a:p>
            <a:endParaRPr lang="en-GB" sz="2000" dirty="0"/>
          </a:p>
          <a:p>
            <a:r>
              <a:rPr lang="en-GB" sz="2000" dirty="0"/>
              <a:t>(This resource could be used to respond to the current events happening in Palestine and Israel).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9011FE-37B3-4A4C-8FDA-1E75F585500C}"/>
              </a:ext>
            </a:extLst>
          </p:cNvPr>
          <p:cNvSpPr txBox="1"/>
          <p:nvPr/>
        </p:nvSpPr>
        <p:spPr>
          <a:xfrm>
            <a:off x="4339853" y="1252849"/>
            <a:ext cx="3361054" cy="409342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Before you get started:</a:t>
            </a:r>
          </a:p>
          <a:p>
            <a:endParaRPr lang="en-GB" sz="2000" b="1" dirty="0">
              <a:solidFill>
                <a:srgbClr val="FF0000"/>
              </a:solidFill>
            </a:endParaRPr>
          </a:p>
          <a:p>
            <a:r>
              <a:rPr lang="en-GB" sz="2000" dirty="0"/>
              <a:t>You need to amend the first slide to include details of the incident/ event that you are responding to. </a:t>
            </a:r>
          </a:p>
          <a:p>
            <a:endParaRPr lang="en-GB" sz="2000" dirty="0"/>
          </a:p>
          <a:p>
            <a:r>
              <a:rPr lang="en-GB" sz="2000" dirty="0"/>
              <a:t>Be willing to discuss thoughts with pupils. </a:t>
            </a:r>
          </a:p>
          <a:p>
            <a:endParaRPr lang="en-GB" sz="2000" dirty="0"/>
          </a:p>
          <a:p>
            <a:r>
              <a:rPr lang="en-GB" sz="2000" dirty="0"/>
              <a:t>This session requires you to have access to coloured paper or sticky labels.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0B1CE9-E665-4D1B-B916-0159CEB42083}"/>
              </a:ext>
            </a:extLst>
          </p:cNvPr>
          <p:cNvSpPr txBox="1"/>
          <p:nvPr/>
        </p:nvSpPr>
        <p:spPr>
          <a:xfrm>
            <a:off x="8107588" y="1652958"/>
            <a:ext cx="3577060" cy="3293209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Main activity</a:t>
            </a:r>
          </a:p>
          <a:p>
            <a:endParaRPr lang="en-GB" sz="2000" b="1" dirty="0">
              <a:solidFill>
                <a:srgbClr val="FF0000"/>
              </a:solidFill>
            </a:endParaRPr>
          </a:p>
          <a:p>
            <a:r>
              <a:rPr lang="en-GB" sz="2000" dirty="0"/>
              <a:t>Creating a peace rainbow- pupils use the sentence starters on slide 3 to write responses on coloured paper or sticky notes.</a:t>
            </a:r>
          </a:p>
          <a:p>
            <a:endParaRPr lang="en-GB" sz="2000" dirty="0"/>
          </a:p>
          <a:p>
            <a:r>
              <a:rPr lang="en-GB" sz="2000" dirty="0"/>
              <a:t>This could make a thoughtful display  </a:t>
            </a:r>
          </a:p>
          <a:p>
            <a:endParaRPr lang="en-GB" sz="1400" b="1" dirty="0">
              <a:solidFill>
                <a:srgbClr val="FF0000"/>
              </a:solidFill>
            </a:endParaRPr>
          </a:p>
          <a:p>
            <a:endParaRPr lang="en-GB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958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4249B-15B8-416A-9FEB-6574866C6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6E1D1-4431-47DD-B705-B18BA7AF84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Abstract, Art, Artistic, Background, Brush, Color">
            <a:extLst>
              <a:ext uri="{FF2B5EF4-FFF2-40B4-BE49-F238E27FC236}">
                <a16:creationId xmlns:a16="http://schemas.microsoft.com/office/drawing/2014/main" id="{067A2C1D-0ADA-4382-AF26-3000106DC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1A69814-8EAA-4804-8891-FCA70BC22353}"/>
              </a:ext>
            </a:extLst>
          </p:cNvPr>
          <p:cNvSpPr txBox="1">
            <a:spLocks/>
          </p:cNvSpPr>
          <p:nvPr/>
        </p:nvSpPr>
        <p:spPr>
          <a:xfrm>
            <a:off x="1852773" y="2047605"/>
            <a:ext cx="8791254" cy="13242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8000" b="1" dirty="0">
                <a:solidFill>
                  <a:srgbClr val="002060"/>
                </a:solidFill>
                <a:latin typeface="Gabriola" panose="04040605051002020D02" pitchFamily="82" charset="0"/>
                <a:ea typeface="FangSong" panose="020B0503020204020204" pitchFamily="49" charset="-122"/>
                <a:cs typeface="David" panose="020B0604020202020204" pitchFamily="34" charset="-79"/>
              </a:rPr>
              <a:t>Creating</a:t>
            </a:r>
            <a:r>
              <a:rPr lang="en-GB" sz="8000" b="1" dirty="0">
                <a:solidFill>
                  <a:schemeClr val="bg1"/>
                </a:solidFill>
                <a:latin typeface="Gabriola" panose="04040605051002020D02" pitchFamily="82" charset="0"/>
                <a:ea typeface="FangSong" panose="020B0503020204020204" pitchFamily="49" charset="-122"/>
                <a:cs typeface="David" panose="020B0604020202020204" pitchFamily="34" charset="-79"/>
              </a:rPr>
              <a:t> </a:t>
            </a:r>
            <a:r>
              <a:rPr lang="en-GB" sz="8000" b="1" dirty="0">
                <a:solidFill>
                  <a:srgbClr val="002060"/>
                </a:solidFill>
                <a:latin typeface="Gabriola" panose="04040605051002020D02" pitchFamily="82" charset="0"/>
                <a:ea typeface="FangSong" panose="020B0503020204020204" pitchFamily="49" charset="-122"/>
                <a:cs typeface="David" panose="020B0604020202020204" pitchFamily="34" charset="-79"/>
              </a:rPr>
              <a:t>a</a:t>
            </a:r>
            <a:r>
              <a:rPr lang="en-GB" sz="8000" b="1" dirty="0">
                <a:solidFill>
                  <a:srgbClr val="FF0000"/>
                </a:solidFill>
                <a:latin typeface="Gabriola" panose="04040605051002020D02" pitchFamily="82" charset="0"/>
                <a:ea typeface="FangSong" panose="020B0503020204020204" pitchFamily="49" charset="-122"/>
                <a:cs typeface="David" panose="020B0604020202020204" pitchFamily="34" charset="-79"/>
              </a:rPr>
              <a:t> </a:t>
            </a:r>
            <a:r>
              <a:rPr lang="en-GB" sz="8000" b="1" dirty="0">
                <a:solidFill>
                  <a:srgbClr val="002060"/>
                </a:solidFill>
                <a:latin typeface="Gabriola" panose="04040605051002020D02" pitchFamily="82" charset="0"/>
                <a:ea typeface="FangSong" panose="020B0503020204020204" pitchFamily="49" charset="-122"/>
                <a:cs typeface="David" panose="020B0604020202020204" pitchFamily="34" charset="-79"/>
              </a:rPr>
              <a:t>Peace</a:t>
            </a:r>
            <a:r>
              <a:rPr lang="en-GB" sz="8000" b="1" dirty="0">
                <a:solidFill>
                  <a:schemeClr val="bg1"/>
                </a:solidFill>
                <a:latin typeface="Gabriola" panose="04040605051002020D02" pitchFamily="82" charset="0"/>
                <a:ea typeface="FangSong" panose="020B0503020204020204" pitchFamily="49" charset="-122"/>
                <a:cs typeface="David" panose="020B0604020202020204" pitchFamily="34" charset="-79"/>
              </a:rPr>
              <a:t> </a:t>
            </a:r>
            <a:r>
              <a:rPr lang="en-GB" sz="8000" b="1" dirty="0">
                <a:solidFill>
                  <a:srgbClr val="002060"/>
                </a:solidFill>
                <a:latin typeface="Gabriola" panose="04040605051002020D02" pitchFamily="82" charset="0"/>
                <a:ea typeface="FangSong" panose="020B0503020204020204" pitchFamily="49" charset="-122"/>
                <a:cs typeface="David" panose="020B0604020202020204" pitchFamily="34" charset="-79"/>
              </a:rPr>
              <a:t>Rainbow 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DA440FC-1EED-4AEC-A7DC-461AC597FC72}"/>
              </a:ext>
            </a:extLst>
          </p:cNvPr>
          <p:cNvSpPr txBox="1">
            <a:spLocks/>
          </p:cNvSpPr>
          <p:nvPr/>
        </p:nvSpPr>
        <p:spPr>
          <a:xfrm>
            <a:off x="4420391" y="4875709"/>
            <a:ext cx="7771608" cy="1880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600" b="1" dirty="0">
                <a:solidFill>
                  <a:srgbClr val="C00000"/>
                </a:solidFill>
              </a:rPr>
              <a:t>Today you will have an opportunity to:</a:t>
            </a:r>
          </a:p>
          <a:p>
            <a:r>
              <a:rPr lang="en-GB" sz="3200" dirty="0">
                <a:solidFill>
                  <a:srgbClr val="C00000"/>
                </a:solidFill>
              </a:rPr>
              <a:t>Reflect on</a:t>
            </a:r>
          </a:p>
          <a:p>
            <a:r>
              <a:rPr lang="en-GB" sz="3200" dirty="0">
                <a:solidFill>
                  <a:srgbClr val="C00000"/>
                </a:solidFill>
              </a:rPr>
              <a:t>Explore ways to respond to  </a:t>
            </a:r>
          </a:p>
        </p:txBody>
      </p:sp>
    </p:spTree>
    <p:extLst>
      <p:ext uri="{BB962C8B-B14F-4D97-AF65-F5344CB8AC3E}">
        <p14:creationId xmlns:p14="http://schemas.microsoft.com/office/powerpoint/2010/main" val="1032485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76B59-6B83-43BB-A83D-D9D868176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7430589" cy="1325563"/>
          </a:xfrm>
          <a:ln w="22225">
            <a:noFill/>
          </a:ln>
        </p:spPr>
        <p:txBody>
          <a:bodyPr/>
          <a:lstStyle/>
          <a:p>
            <a:r>
              <a:rPr lang="en-GB" dirty="0"/>
              <a:t>Creating a </a:t>
            </a:r>
            <a:r>
              <a:rPr lang="en-GB" sz="6000" b="1" dirty="0">
                <a:solidFill>
                  <a:srgbClr val="00B0F0"/>
                </a:solidFill>
              </a:rPr>
              <a:t>Peace</a:t>
            </a:r>
            <a:r>
              <a:rPr lang="en-GB" dirty="0"/>
              <a:t> </a:t>
            </a:r>
            <a:r>
              <a:rPr lang="en-GB" sz="6000" b="1" dirty="0">
                <a:solidFill>
                  <a:srgbClr val="FF0000"/>
                </a:solidFill>
                <a:latin typeface="+mn-lt"/>
              </a:rPr>
              <a:t>R</a:t>
            </a:r>
            <a:r>
              <a:rPr lang="en-GB" sz="6000" b="1" dirty="0">
                <a:solidFill>
                  <a:srgbClr val="FFC000"/>
                </a:solidFill>
                <a:latin typeface="+mn-lt"/>
              </a:rPr>
              <a:t>a</a:t>
            </a:r>
            <a:r>
              <a:rPr lang="en-GB" sz="6000" b="1" dirty="0">
                <a:solidFill>
                  <a:srgbClr val="92D050"/>
                </a:solidFill>
                <a:latin typeface="+mn-lt"/>
              </a:rPr>
              <a:t>i</a:t>
            </a:r>
            <a:r>
              <a:rPr lang="en-GB" sz="6000" b="1" dirty="0">
                <a:solidFill>
                  <a:srgbClr val="00B050"/>
                </a:solidFill>
                <a:latin typeface="+mn-lt"/>
              </a:rPr>
              <a:t>n</a:t>
            </a:r>
            <a:r>
              <a:rPr lang="en-GB" sz="6000" b="1" dirty="0">
                <a:solidFill>
                  <a:srgbClr val="00B0F0"/>
                </a:solidFill>
                <a:latin typeface="+mn-lt"/>
              </a:rPr>
              <a:t>b</a:t>
            </a:r>
            <a:r>
              <a:rPr lang="en-GB" sz="6000" b="1" dirty="0">
                <a:solidFill>
                  <a:srgbClr val="7030A0"/>
                </a:solidFill>
                <a:latin typeface="+mn-lt"/>
              </a:rPr>
              <a:t>o</a:t>
            </a:r>
            <a:r>
              <a:rPr lang="en-GB" sz="6000" b="1" dirty="0">
                <a:solidFill>
                  <a:srgbClr val="002060"/>
                </a:solidFill>
                <a:latin typeface="+mn-lt"/>
              </a:rPr>
              <a:t>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7DD88-E520-4EC5-9F6A-A2F4B703C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4111" y="1893358"/>
            <a:ext cx="94234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600" dirty="0"/>
              <a:t>My first thoughts about what happened…</a:t>
            </a:r>
          </a:p>
          <a:p>
            <a:pPr marL="0" indent="0">
              <a:buNone/>
            </a:pPr>
            <a:r>
              <a:rPr lang="en-GB" sz="3600" dirty="0"/>
              <a:t>My wish for those involved…</a:t>
            </a:r>
          </a:p>
          <a:p>
            <a:pPr marL="0" indent="0">
              <a:buNone/>
            </a:pPr>
            <a:r>
              <a:rPr lang="en-GB" sz="3600" dirty="0"/>
              <a:t>We should not blame…</a:t>
            </a:r>
          </a:p>
          <a:p>
            <a:pPr marL="0" indent="0">
              <a:buNone/>
            </a:pPr>
            <a:r>
              <a:rPr lang="en-GB" sz="3600" dirty="0"/>
              <a:t>Fairness matters because…</a:t>
            </a:r>
          </a:p>
          <a:p>
            <a:pPr marL="0" indent="0">
              <a:buNone/>
            </a:pPr>
            <a:r>
              <a:rPr lang="en-GB" sz="3600" dirty="0"/>
              <a:t>To build trust between communities we can all…</a:t>
            </a:r>
          </a:p>
          <a:p>
            <a:pPr marL="0" indent="0">
              <a:buNone/>
            </a:pPr>
            <a:r>
              <a:rPr lang="en-GB" sz="3600" dirty="0"/>
              <a:t>Peace can be created by…</a:t>
            </a:r>
          </a:p>
          <a:p>
            <a:pPr marL="0" indent="0">
              <a:buNone/>
            </a:pPr>
            <a:r>
              <a:rPr lang="en-GB" sz="3600" dirty="0"/>
              <a:t>Religious teachings or famous quotes in support of equality…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CE2242-F178-442C-B566-28D98E296AD7}"/>
              </a:ext>
            </a:extLst>
          </p:cNvPr>
          <p:cNvSpPr/>
          <p:nvPr/>
        </p:nvSpPr>
        <p:spPr>
          <a:xfrm>
            <a:off x="1775178" y="1950153"/>
            <a:ext cx="778933" cy="54186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F244E3-A363-4892-BD1D-8910283EABCC}"/>
              </a:ext>
            </a:extLst>
          </p:cNvPr>
          <p:cNvSpPr/>
          <p:nvPr/>
        </p:nvSpPr>
        <p:spPr>
          <a:xfrm>
            <a:off x="1775178" y="2599984"/>
            <a:ext cx="778933" cy="54186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9EA41E-F764-4B81-BBE6-3327D1810E5B}"/>
              </a:ext>
            </a:extLst>
          </p:cNvPr>
          <p:cNvSpPr/>
          <p:nvPr/>
        </p:nvSpPr>
        <p:spPr>
          <a:xfrm>
            <a:off x="1775178" y="3243186"/>
            <a:ext cx="778933" cy="54186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D10CF1-E7E6-45F7-8644-F03F3DA7C001}"/>
              </a:ext>
            </a:extLst>
          </p:cNvPr>
          <p:cNvSpPr/>
          <p:nvPr/>
        </p:nvSpPr>
        <p:spPr>
          <a:xfrm>
            <a:off x="1775178" y="3877458"/>
            <a:ext cx="778933" cy="54186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D436A1-88EF-4F90-B844-347A1B2BB15A}"/>
              </a:ext>
            </a:extLst>
          </p:cNvPr>
          <p:cNvSpPr/>
          <p:nvPr/>
        </p:nvSpPr>
        <p:spPr>
          <a:xfrm>
            <a:off x="1775178" y="4511730"/>
            <a:ext cx="778933" cy="54186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968FB2-5704-4CC7-AC3D-BD99C0979EBA}"/>
              </a:ext>
            </a:extLst>
          </p:cNvPr>
          <p:cNvSpPr/>
          <p:nvPr/>
        </p:nvSpPr>
        <p:spPr>
          <a:xfrm>
            <a:off x="1775178" y="5146002"/>
            <a:ext cx="778933" cy="5418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42DD00-71E6-4E01-BDE2-285E591E7BEE}"/>
              </a:ext>
            </a:extLst>
          </p:cNvPr>
          <p:cNvSpPr/>
          <p:nvPr/>
        </p:nvSpPr>
        <p:spPr>
          <a:xfrm>
            <a:off x="1775177" y="5780274"/>
            <a:ext cx="778933" cy="54186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0" name="Picture 2" descr="Watercolour, Watercolor, Paint, Wash, Effect, Artistic">
            <a:extLst>
              <a:ext uri="{FF2B5EF4-FFF2-40B4-BE49-F238E27FC236}">
                <a16:creationId xmlns:a16="http://schemas.microsoft.com/office/drawing/2014/main" id="{6980DFE6-E3CE-4B37-8933-EBC07FC81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589" y="0"/>
            <a:ext cx="4761411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Watercolour, Watercolor, Paint, Wash, Effect, Artistic">
            <a:extLst>
              <a:ext uri="{FF2B5EF4-FFF2-40B4-BE49-F238E27FC236}">
                <a16:creationId xmlns:a16="http://schemas.microsoft.com/office/drawing/2014/main" id="{09E56771-FCCC-4777-9BA7-6C545080E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791143" y="3741294"/>
            <a:ext cx="4907847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061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97B219-E39E-4D1D-95D5-98637D28E8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0" r="-1" b="17387"/>
          <a:stretch/>
        </p:blipFill>
        <p:spPr>
          <a:xfrm>
            <a:off x="321731" y="321732"/>
            <a:ext cx="5728548" cy="6214533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914D453-1BF0-4EF1-8630-6E27F0C482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182" r="-1" b="1455"/>
          <a:stretch/>
        </p:blipFill>
        <p:spPr>
          <a:xfrm>
            <a:off x="6141721" y="321732"/>
            <a:ext cx="5728547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939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450026FC-FBCF-4C57-91CC-B68618244D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1" t="8225" r="6913" b="11905"/>
          <a:stretch/>
        </p:blipFill>
        <p:spPr>
          <a:xfrm>
            <a:off x="1688160" y="1202110"/>
            <a:ext cx="9932457" cy="51986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C172AE-A61B-489A-9235-82CA6D712CA9}"/>
              </a:ext>
            </a:extLst>
          </p:cNvPr>
          <p:cNvSpPr txBox="1"/>
          <p:nvPr/>
        </p:nvSpPr>
        <p:spPr>
          <a:xfrm>
            <a:off x="1886463" y="278780"/>
            <a:ext cx="49901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b="1" dirty="0">
                <a:solidFill>
                  <a:prstClr val="black"/>
                </a:solidFill>
                <a:latin typeface="Calibri"/>
              </a:rPr>
              <a:t>Responding when needed  </a:t>
            </a:r>
          </a:p>
          <a:p>
            <a:pPr defTabSz="457200"/>
            <a:endParaRPr lang="en-GB" dirty="0">
              <a:solidFill>
                <a:prstClr val="black"/>
              </a:solidFill>
              <a:latin typeface="Calibri"/>
            </a:endParaRPr>
          </a:p>
          <a:p>
            <a:pPr defTabSz="457200"/>
            <a:r>
              <a:rPr lang="en-GB" b="1" dirty="0">
                <a:solidFill>
                  <a:prstClr val="black"/>
                </a:solidFill>
                <a:latin typeface="Calibri"/>
              </a:rPr>
              <a:t>Peace Rainbow </a:t>
            </a:r>
          </a:p>
        </p:txBody>
      </p:sp>
    </p:spTree>
    <p:extLst>
      <p:ext uri="{BB962C8B-B14F-4D97-AF65-F5344CB8AC3E}">
        <p14:creationId xmlns:p14="http://schemas.microsoft.com/office/powerpoint/2010/main" val="2652886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E75DDE-43FE-4592-ADA9-C666CDC1E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874067" y="-1196715"/>
            <a:ext cx="6443866" cy="925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90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69AD3E-CCA4-48EC-92BB-E1346D28E7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59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67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75C9B-4850-44C8-BFC4-7BDBFEEBD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3261" y="343505"/>
            <a:ext cx="4136756" cy="1325563"/>
          </a:xfrm>
        </p:spPr>
        <p:txBody>
          <a:bodyPr>
            <a:normAutofit/>
          </a:bodyPr>
          <a:lstStyle/>
          <a:p>
            <a:r>
              <a:rPr lang="en-GB" sz="4800" b="1" dirty="0"/>
              <a:t>Keep in </a:t>
            </a:r>
            <a:r>
              <a:rPr lang="en-GB" sz="4800" b="1" dirty="0">
                <a:solidFill>
                  <a:srgbClr val="0070C0"/>
                </a:solidFill>
              </a:rPr>
              <a:t>touch</a:t>
            </a:r>
            <a:r>
              <a:rPr lang="en-GB" sz="4800" b="1" dirty="0"/>
              <a:t>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2FB84-428C-4543-9199-74AF0C40B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381" y="2257395"/>
            <a:ext cx="10515600" cy="1196544"/>
          </a:xfrm>
        </p:spPr>
        <p:txBody>
          <a:bodyPr/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dirty="0">
                <a:solidFill>
                  <a:prstClr val="black"/>
                </a:solidFill>
                <a:ea typeface="ＭＳ Ｐゴシック" pitchFamily="34" charset="-128"/>
              </a:rPr>
              <a:t>You can download this resource and others from: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dirty="0">
                <a:solidFill>
                  <a:prstClr val="black"/>
                </a:solidFill>
                <a:ea typeface="ＭＳ Ｐゴシック" pitchFamily="34" charset="-128"/>
              </a:rPr>
              <a:t> https://thelinkingnetwork.org.uk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GB" sz="3300" dirty="0">
              <a:solidFill>
                <a:prstClr val="black"/>
              </a:solidFill>
              <a:latin typeface="Comic Sans MS" panose="030F0702030302020204" pitchFamily="66" charset="0"/>
              <a:ea typeface="ＭＳ Ｐゴシック" pitchFamily="34" charset="-128"/>
            </a:endParaRP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47F813-D05E-4B85-B823-8F1E7624C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781" y="3590014"/>
            <a:ext cx="552592" cy="5525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5BD0EF-D949-411B-9706-F18FF28E2F44}"/>
              </a:ext>
            </a:extLst>
          </p:cNvPr>
          <p:cNvSpPr txBox="1"/>
          <p:nvPr/>
        </p:nvSpPr>
        <p:spPr>
          <a:xfrm>
            <a:off x="1425078" y="3619386"/>
            <a:ext cx="3235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@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Linking_Network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  <p:pic>
        <p:nvPicPr>
          <p:cNvPr id="7" name="Picture 2" descr="Facebook | Safer Internet Centre">
            <a:extLst>
              <a:ext uri="{FF2B5EF4-FFF2-40B4-BE49-F238E27FC236}">
                <a16:creationId xmlns:a16="http://schemas.microsoft.com/office/drawing/2014/main" id="{F628CD19-C075-415F-A761-5458E0BF5C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4" t="13660" r="29343" b="14958"/>
          <a:stretch/>
        </p:blipFill>
        <p:spPr bwMode="auto">
          <a:xfrm>
            <a:off x="5772389" y="3619386"/>
            <a:ext cx="519250" cy="51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787A86F-10C6-4DC2-BFDC-A88763DEE271}"/>
              </a:ext>
            </a:extLst>
          </p:cNvPr>
          <p:cNvSpPr/>
          <p:nvPr/>
        </p:nvSpPr>
        <p:spPr>
          <a:xfrm>
            <a:off x="6210013" y="3619386"/>
            <a:ext cx="49642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@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LinkingNetworkFamilyLearning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5BB329-6AEC-464C-BA36-7F60D3DFD10E}"/>
              </a:ext>
            </a:extLst>
          </p:cNvPr>
          <p:cNvSpPr/>
          <p:nvPr/>
        </p:nvSpPr>
        <p:spPr>
          <a:xfrm>
            <a:off x="3727393" y="5044408"/>
            <a:ext cx="47275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www.thelinkingnetwork.org.uk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BF8689-6B8D-4C9D-B28E-30C83ACD37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8153" y="5054478"/>
            <a:ext cx="932769" cy="890093"/>
          </a:xfrm>
          <a:prstGeom prst="rect">
            <a:avLst/>
          </a:prstGeom>
        </p:spPr>
      </p:pic>
      <p:sp>
        <p:nvSpPr>
          <p:cNvPr id="12" name="Half Frame 11">
            <a:extLst>
              <a:ext uri="{FF2B5EF4-FFF2-40B4-BE49-F238E27FC236}">
                <a16:creationId xmlns:a16="http://schemas.microsoft.com/office/drawing/2014/main" id="{FCFB7C83-18C3-4792-B4DB-90C48D301E20}"/>
              </a:ext>
            </a:extLst>
          </p:cNvPr>
          <p:cNvSpPr/>
          <p:nvPr/>
        </p:nvSpPr>
        <p:spPr>
          <a:xfrm>
            <a:off x="-4819" y="3775"/>
            <a:ext cx="2447261" cy="2056382"/>
          </a:xfrm>
          <a:prstGeom prst="halfFram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The Linking Network (@Linking_Network) | Twitter">
            <a:extLst>
              <a:ext uri="{FF2B5EF4-FFF2-40B4-BE49-F238E27FC236}">
                <a16:creationId xmlns:a16="http://schemas.microsoft.com/office/drawing/2014/main" id="{2B5A2211-F30F-46F0-99E6-2A4A9930E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16" y="450809"/>
            <a:ext cx="1149242" cy="114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Half Frame 15">
            <a:extLst>
              <a:ext uri="{FF2B5EF4-FFF2-40B4-BE49-F238E27FC236}">
                <a16:creationId xmlns:a16="http://schemas.microsoft.com/office/drawing/2014/main" id="{D5886E5D-B7CF-493B-BF58-190F87FC85F1}"/>
              </a:ext>
            </a:extLst>
          </p:cNvPr>
          <p:cNvSpPr/>
          <p:nvPr/>
        </p:nvSpPr>
        <p:spPr>
          <a:xfrm rot="10800000">
            <a:off x="9420547" y="4826000"/>
            <a:ext cx="2771453" cy="2032000"/>
          </a:xfrm>
          <a:prstGeom prst="halfFram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6595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487</Words>
  <Application>Microsoft Macintosh PowerPoint</Application>
  <PresentationFormat>Widescreen</PresentationFormat>
  <Paragraphs>61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Calibri</vt:lpstr>
      <vt:lpstr>Calibri Light</vt:lpstr>
      <vt:lpstr>Comic Sans MS</vt:lpstr>
      <vt:lpstr>Futura Md</vt:lpstr>
      <vt:lpstr>Gabriola</vt:lpstr>
      <vt:lpstr>Office Theme</vt:lpstr>
      <vt:lpstr>1_Office Theme</vt:lpstr>
      <vt:lpstr>2_Office Theme</vt:lpstr>
      <vt:lpstr>PowerPoint Presentation</vt:lpstr>
      <vt:lpstr>PowerPoint Presentation</vt:lpstr>
      <vt:lpstr>Creating a Peace Rainbow</vt:lpstr>
      <vt:lpstr>PowerPoint Presentation</vt:lpstr>
      <vt:lpstr>PowerPoint Presentation</vt:lpstr>
      <vt:lpstr>PowerPoint Presentation</vt:lpstr>
      <vt:lpstr>PowerPoint Presentation</vt:lpstr>
      <vt:lpstr>Keep in touch…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AZAM ALI</dc:creator>
  <cp:lastModifiedBy>John Kerr</cp:lastModifiedBy>
  <cp:revision>9</cp:revision>
  <dcterms:created xsi:type="dcterms:W3CDTF">2019-01-09T09:00:37Z</dcterms:created>
  <dcterms:modified xsi:type="dcterms:W3CDTF">2022-02-28T11:48:23Z</dcterms:modified>
</cp:coreProperties>
</file>