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19"/>
  </p:notesMasterIdLst>
  <p:handoutMasterIdLst>
    <p:handoutMasterId r:id="rId20"/>
  </p:handoutMasterIdLst>
  <p:sldIdLst>
    <p:sldId id="273" r:id="rId5"/>
    <p:sldId id="530" r:id="rId6"/>
    <p:sldId id="532" r:id="rId7"/>
    <p:sldId id="489" r:id="rId8"/>
    <p:sldId id="528" r:id="rId9"/>
    <p:sldId id="533" r:id="rId10"/>
    <p:sldId id="523" r:id="rId11"/>
    <p:sldId id="534" r:id="rId12"/>
    <p:sldId id="535" r:id="rId13"/>
    <p:sldId id="521" r:id="rId14"/>
    <p:sldId id="536" r:id="rId15"/>
    <p:sldId id="537" r:id="rId16"/>
    <p:sldId id="538" r:id="rId17"/>
    <p:sldId id="520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Cohen" initials="RC" lastIdx="1" clrIdx="0">
    <p:extLst>
      <p:ext uri="{19B8F6BF-5375-455C-9EA6-DF929625EA0E}">
        <p15:presenceInfo xmlns:p15="http://schemas.microsoft.com/office/powerpoint/2012/main" userId="S::rachel.cohen@faithbeliefforum.org::f1152265-8ebb-4fe1-88a3-b906819db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9200"/>
    <a:srgbClr val="40243C"/>
    <a:srgbClr val="B43B40"/>
    <a:srgbClr val="A1A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4B09F-20D4-B000-D1A6-B296A5BF35E2}" v="3" dt="2021-03-03T12:34:30.642"/>
    <p1510:client id="{825EDFEE-93EC-907D-3AB1-8CDDE69B791D}" v="658" dt="2021-03-03T12:32:40.848"/>
    <p1510:client id="{F06CCDA7-327B-53B3-9287-BDFBEF82AE57}" v="75" dt="2021-02-15T12:27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06/12/2021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kVkooLbcXU&amp;t=133s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aithbeliefforum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558" y="2164711"/>
            <a:ext cx="5386381" cy="2528577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GB" sz="4900" dirty="0">
                <a:solidFill>
                  <a:schemeClr val="bg1"/>
                </a:solidFill>
                <a:ea typeface="ＭＳ Ｐゴシック"/>
              </a:rPr>
              <a:t>Encountering </a:t>
            </a:r>
            <a:br>
              <a:rPr lang="en-GB" sz="4900" dirty="0">
                <a:ea typeface="ＭＳ Ｐゴシック"/>
              </a:rPr>
            </a:br>
            <a:r>
              <a:rPr lang="en-GB" sz="4900" dirty="0">
                <a:solidFill>
                  <a:schemeClr val="bg1"/>
                </a:solidFill>
                <a:ea typeface="ＭＳ Ｐゴシック"/>
              </a:rPr>
              <a:t>Faiths and Beliefs KS2 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EDE568F-8A26-49BA-8BD6-7C820E06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/>
              </a:rPr>
              <a:t>Let's BUILD a safe space!</a:t>
            </a:r>
            <a:endParaRPr lang="en-US" sz="440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39F5-3D90-4BA9-8E84-A98D6D346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938" y="1890556"/>
            <a:ext cx="3395383" cy="4680836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GB" sz="2200"/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39200"/>
                </a:solidFill>
                <a:latin typeface="Comic Sans MS"/>
                <a:ea typeface="ＭＳ Ｐゴシック"/>
              </a:rPr>
              <a:t>B</a:t>
            </a:r>
            <a:r>
              <a:rPr lang="en-GB" sz="2200" b="1" dirty="0">
                <a:solidFill>
                  <a:srgbClr val="40243C"/>
                </a:solidFill>
                <a:latin typeface="Comic Sans MS"/>
                <a:ea typeface="ＭＳ Ｐゴシック"/>
              </a:rPr>
              <a:t>e Kind</a:t>
            </a:r>
            <a:r>
              <a:rPr lang="en-GB" sz="2200" b="1" dirty="0">
                <a:latin typeface="Comic Sans MS"/>
                <a:ea typeface="ＭＳ Ｐゴシック"/>
              </a:rPr>
              <a:t> </a:t>
            </a: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GB" sz="2200" b="1" dirty="0"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39200"/>
                </a:solidFill>
                <a:latin typeface="Comic Sans MS"/>
                <a:ea typeface="ＭＳ Ｐゴシック"/>
              </a:rPr>
              <a:t>U</a:t>
            </a:r>
            <a:r>
              <a:rPr lang="en-GB" sz="2200" b="1" dirty="0">
                <a:solidFill>
                  <a:srgbClr val="40243C"/>
                </a:solidFill>
                <a:latin typeface="Comic Sans MS"/>
                <a:ea typeface="ＭＳ Ｐゴシック"/>
              </a:rPr>
              <a:t>nderstand  </a:t>
            </a:r>
            <a:endParaRPr lang="en-US" sz="2200"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39200"/>
                </a:solidFill>
                <a:latin typeface="Comic Sans MS"/>
                <a:ea typeface="ＭＳ Ｐゴシック"/>
              </a:rPr>
              <a:t>I </a:t>
            </a:r>
            <a:r>
              <a:rPr lang="en-GB" sz="2200" b="1" dirty="0">
                <a:solidFill>
                  <a:srgbClr val="000000"/>
                </a:solidFill>
                <a:latin typeface="Comic Sans MS"/>
                <a:ea typeface="ＭＳ Ｐゴシック"/>
              </a:rPr>
              <a:t>speak</a:t>
            </a:r>
            <a:r>
              <a:rPr lang="en-GB" sz="2200" dirty="0">
                <a:solidFill>
                  <a:srgbClr val="40243C"/>
                </a:solidFill>
                <a:latin typeface="Comic Sans MS"/>
                <a:ea typeface="ＭＳ Ｐゴシック"/>
              </a:rPr>
              <a:t> </a:t>
            </a:r>
            <a:endParaRPr lang="en-GB" sz="2200"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GB" sz="2200" b="1" dirty="0">
              <a:solidFill>
                <a:srgbClr val="F39200"/>
              </a:solidFill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39200"/>
                </a:solidFill>
                <a:latin typeface="Comic Sans MS"/>
                <a:ea typeface="ＭＳ Ｐゴシック"/>
              </a:rPr>
              <a:t>L</a:t>
            </a:r>
            <a:r>
              <a:rPr lang="en-GB" sz="2200" b="1" dirty="0">
                <a:solidFill>
                  <a:srgbClr val="40243C"/>
                </a:solidFill>
                <a:latin typeface="Comic Sans MS"/>
                <a:ea typeface="ＭＳ Ｐゴシック"/>
              </a:rPr>
              <a:t>isten with our body </a:t>
            </a:r>
            <a:endParaRPr lang="en-GB" sz="2200">
              <a:latin typeface="Comic Sans MS"/>
              <a:ea typeface="ＭＳ Ｐゴシック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endParaRPr lang="en-GB" sz="2200" dirty="0">
              <a:latin typeface="Comic Sans MS"/>
            </a:endParaRPr>
          </a:p>
          <a:p>
            <a:pPr marL="90170" indent="-90170">
              <a:spcBef>
                <a:spcPct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39200"/>
                </a:solidFill>
                <a:latin typeface="Comic Sans MS"/>
                <a:ea typeface="ＭＳ Ｐゴシック"/>
              </a:rPr>
              <a:t>D</a:t>
            </a:r>
            <a:r>
              <a:rPr lang="en-GB" sz="2200" b="1" dirty="0">
                <a:solidFill>
                  <a:srgbClr val="40243C"/>
                </a:solidFill>
                <a:latin typeface="Comic Sans MS"/>
                <a:ea typeface="ＭＳ Ｐゴシック"/>
              </a:rPr>
              <a:t>iscuss, not argue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38D0B-B0C3-4AD1-A28D-E3E01781E441}"/>
              </a:ext>
            </a:extLst>
          </p:cNvPr>
          <p:cNvSpPr txBox="1"/>
          <p:nvPr/>
        </p:nvSpPr>
        <p:spPr>
          <a:xfrm>
            <a:off x="4635752" y="3012072"/>
            <a:ext cx="53093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Arial"/>
                <a:ea typeface="ＭＳ Ｐゴシック"/>
                <a:cs typeface="Arial"/>
                <a:hlinkClick r:id="rId2"/>
              </a:rPr>
              <a:t>SAFE SPACE FILM WATCH</a:t>
            </a:r>
            <a:r>
              <a:rPr lang="en-GB" sz="2800" b="1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!</a:t>
            </a:r>
            <a:endParaRPr lang="en-GB" sz="28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66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questions would you like to ask our speaker?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925099" y="2529413"/>
            <a:ext cx="3379766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What did you want to know more about? </a:t>
            </a:r>
          </a:p>
          <a:p>
            <a:endParaRPr lang="en-US" sz="2000" dirty="0">
              <a:solidFill>
                <a:schemeClr val="bg1"/>
              </a:solidFill>
              <a:latin typeface="Gill Sans MT"/>
              <a:ea typeface="ＭＳ Ｐゴシック"/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18C867B-1735-4260-9A9B-D1BFBB1166F3}"/>
              </a:ext>
            </a:extLst>
          </p:cNvPr>
          <p:cNvSpPr txBox="1"/>
          <p:nvPr/>
        </p:nvSpPr>
        <p:spPr>
          <a:xfrm>
            <a:off x="6208333" y="3432521"/>
            <a:ext cx="350124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Is there anything you didn’t understand?</a:t>
            </a:r>
            <a:r>
              <a:rPr lang="en-US" sz="2400" dirty="0">
                <a:solidFill>
                  <a:schemeClr val="bg1"/>
                </a:solidFill>
                <a:latin typeface="Gill Sans MT"/>
                <a:ea typeface="ＭＳ Ｐゴシック"/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20CA1A2-3307-42D7-BEBF-790BA8D50E22}"/>
              </a:ext>
            </a:extLst>
          </p:cNvPr>
          <p:cNvSpPr txBox="1"/>
          <p:nvPr/>
        </p:nvSpPr>
        <p:spPr>
          <a:xfrm>
            <a:off x="1928530" y="4451096"/>
            <a:ext cx="2743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Did anything surprise you?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questions would you like to ask both speakers?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925099" y="2529413"/>
            <a:ext cx="337976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 sz="2000" dirty="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Gill Sans MT"/>
              <a:ea typeface="ＭＳ Ｐゴシック"/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D247FFD-1691-49FB-8525-107C7475DA6A}"/>
              </a:ext>
            </a:extLst>
          </p:cNvPr>
          <p:cNvSpPr txBox="1"/>
          <p:nvPr/>
        </p:nvSpPr>
        <p:spPr>
          <a:xfrm>
            <a:off x="1297920" y="2752248"/>
            <a:ext cx="385286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/>
              </a:rPr>
              <a:t>Do you have any similarities with any of the speakers? 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48AE2BD-7D7D-4442-98F5-D336EAB465B8}"/>
              </a:ext>
            </a:extLst>
          </p:cNvPr>
          <p:cNvSpPr txBox="1"/>
          <p:nvPr/>
        </p:nvSpPr>
        <p:spPr>
          <a:xfrm>
            <a:off x="6790004" y="2992207"/>
            <a:ext cx="3393622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/>
              </a:rPr>
              <a:t>Do you want to know if they share a particular belief or value?</a:t>
            </a:r>
            <a:r>
              <a:rPr lang="en-US" sz="2800" dirty="0">
                <a:solidFill>
                  <a:schemeClr val="bg1"/>
                </a:solidFill>
                <a:latin typeface="Gill Sans MT"/>
                <a:ea typeface="ＭＳ Ｐゴシック"/>
              </a:rPr>
              <a:t> 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3820235-3ED6-4C2F-9DD3-B8BDEB75D11C}"/>
              </a:ext>
            </a:extLst>
          </p:cNvPr>
          <p:cNvSpPr txBox="1"/>
          <p:nvPr/>
        </p:nvSpPr>
        <p:spPr>
          <a:xfrm>
            <a:off x="2528848" y="4082463"/>
            <a:ext cx="3393622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/>
              </a:rPr>
              <a:t>Do you think they have anything in common in their stories? 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281281" cy="2809457"/>
          </a:xfrm>
        </p:spPr>
        <p:txBody>
          <a:bodyPr>
            <a:normAutofit fontScale="90000"/>
          </a:bodyPr>
          <a:lstStyle/>
          <a:p>
            <a:pPr>
              <a:lnSpc>
                <a:spcPct val="114999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sz="2800" dirty="0">
                <a:latin typeface="Comic Sans MS"/>
                <a:ea typeface="Calibri" panose="020F0502020204030204" pitchFamily="34" charset="0"/>
              </a:rPr>
              <a:t>What is the difference between hearing a personal story from a person in a film, compared with reading or hearing facts about a faith or belief</a:t>
            </a:r>
            <a:r>
              <a:rPr lang="en-GB" sz="2800" dirty="0">
                <a:effectLst/>
                <a:latin typeface="Comic Sans MS"/>
                <a:ea typeface="Calibri" panose="020F0502020204030204" pitchFamily="34" charset="0"/>
              </a:rPr>
              <a:t>?</a:t>
            </a:r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76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935" y="1474598"/>
            <a:ext cx="5386381" cy="488810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4900">
                <a:solidFill>
                  <a:schemeClr val="bg1"/>
                </a:solidFill>
                <a:ea typeface="ＭＳ Ｐゴシック"/>
              </a:rPr>
              <a:t>Thank you for taking part!</a:t>
            </a:r>
            <a:br>
              <a:rPr lang="en-GB" sz="4900">
                <a:solidFill>
                  <a:schemeClr val="bg1"/>
                </a:solidFill>
                <a:ea typeface="ＭＳ Ｐゴシック"/>
              </a:rPr>
            </a:br>
            <a:br>
              <a:rPr lang="en-GB" sz="4900">
                <a:solidFill>
                  <a:schemeClr val="bg1"/>
                </a:solidFill>
                <a:ea typeface="ＭＳ Ｐゴシック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9D38-42C0-4DD6-AA7B-5CE3A976E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68" y="3898287"/>
            <a:ext cx="6156771" cy="1143000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Desyrel"/>
              </a:rPr>
            </a:br>
            <a:endParaRPr lang="en-GB" sz="2000" cap="none">
              <a:solidFill>
                <a:schemeClr val="bg1"/>
              </a:solidFill>
              <a:latin typeface="HelveticaNeueLT Std Lt" panose="020B040302020202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5933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D2E2-A325-481E-BFDE-1E0164802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omic Sans MS"/>
                <a:ea typeface="ＭＳ Ｐゴシック"/>
              </a:rPr>
              <a:t>Welcome</a:t>
            </a:r>
            <a:r>
              <a:rPr lang="en-GB" dirty="0">
                <a:ea typeface="ＭＳ Ｐゴシック"/>
              </a:rPr>
              <a:t> </a:t>
            </a:r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3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/>
              </a:rPr>
              <a:t>What we are going to do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400" dirty="0">
                <a:latin typeface="Comic Sans MS"/>
                <a:ea typeface="ＭＳ Ｐゴシック"/>
                <a:cs typeface="Arial"/>
              </a:rPr>
              <a:t>Find out about the Faith &amp; Belief Forum</a:t>
            </a:r>
            <a:r>
              <a:rPr lang="en-US" sz="2400" dirty="0">
                <a:latin typeface="Comic Sans MS"/>
                <a:ea typeface="ＭＳ Ｐゴシック"/>
                <a:cs typeface="Arial"/>
              </a:rPr>
              <a:t>​</a:t>
            </a:r>
          </a:p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  <a:p>
            <a:pPr>
              <a:buChar char="•"/>
            </a:pPr>
            <a:r>
              <a:rPr lang="en-GB" sz="2400" dirty="0">
                <a:latin typeface="Comic Sans MS"/>
                <a:ea typeface="ＭＳ Ｐゴシック"/>
                <a:cs typeface="Arial"/>
              </a:rPr>
              <a:t>Have some fun challenges!</a:t>
            </a:r>
            <a:r>
              <a:rPr lang="en-US" sz="2400" dirty="0">
                <a:latin typeface="Comic Sans MS"/>
                <a:ea typeface="ＭＳ Ｐゴシック"/>
                <a:cs typeface="Arial"/>
              </a:rPr>
              <a:t>​</a:t>
            </a:r>
          </a:p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  <a:p>
            <a:pPr>
              <a:buChar char="•"/>
            </a:pPr>
            <a:r>
              <a:rPr lang="en-GB" sz="2400" dirty="0">
                <a:latin typeface="Comic Sans MS"/>
                <a:ea typeface="ＭＳ Ｐゴシック"/>
                <a:cs typeface="Arial"/>
              </a:rPr>
              <a:t>Set a ‘Safe Space’​</a:t>
            </a:r>
          </a:p>
          <a:p>
            <a:pPr>
              <a:buChar char="•"/>
            </a:pPr>
            <a:endParaRPr lang="en-GB" sz="2400" dirty="0">
              <a:latin typeface="Comic Sans MS"/>
              <a:ea typeface="ＭＳ Ｐゴシック"/>
              <a:cs typeface="Arial"/>
            </a:endParaRPr>
          </a:p>
          <a:p>
            <a:pPr>
              <a:buChar char="•"/>
            </a:pPr>
            <a:r>
              <a:rPr lang="en-GB" sz="2400" dirty="0">
                <a:latin typeface="Comic Sans MS"/>
                <a:ea typeface="ＭＳ Ｐゴシック"/>
                <a:cs typeface="Arial"/>
              </a:rPr>
              <a:t>Meet two speakers from different backgrounds and explore their stories of faith and belief</a:t>
            </a:r>
          </a:p>
        </p:txBody>
      </p:sp>
    </p:spTree>
    <p:extLst>
      <p:ext uri="{BB962C8B-B14F-4D97-AF65-F5344CB8AC3E}">
        <p14:creationId xmlns:p14="http://schemas.microsoft.com/office/powerpoint/2010/main" val="115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The Faith &amp; Belief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D2C7F-994F-437B-9F44-B67C6CCEDD19}"/>
              </a:ext>
            </a:extLst>
          </p:cNvPr>
          <p:cNvSpPr txBox="1"/>
          <p:nvPr/>
        </p:nvSpPr>
        <p:spPr>
          <a:xfrm>
            <a:off x="298108" y="1852377"/>
            <a:ext cx="73609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omic Sans MS"/>
                <a:ea typeface="ＭＳ Ｐゴシック"/>
              </a:rPr>
              <a:t>The </a:t>
            </a:r>
            <a:r>
              <a:rPr lang="en-GB" sz="1800" b="0" i="0" u="sng" strike="noStrike" dirty="0">
                <a:solidFill>
                  <a:srgbClr val="0563C1"/>
                </a:solidFill>
                <a:effectLst/>
                <a:latin typeface="Comic Sans MS"/>
                <a:ea typeface="ＭＳ Ｐゴシック"/>
                <a:hlinkClick r:id="rId2"/>
              </a:rPr>
              <a:t>Faith &amp; Belief forum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omic Sans MS"/>
                <a:ea typeface="ＭＳ Ｐゴシック"/>
              </a:rPr>
              <a:t>, is a charity that gets people with different views, beliefs or religions to meet and talk, so they can better understand each other. </a:t>
            </a:r>
            <a:endParaRPr lang="en-GB" sz="2000" dirty="0">
              <a:solidFill>
                <a:srgbClr val="000000"/>
              </a:solidFill>
              <a:latin typeface="Comic Sans MS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person, indoor, group&#10;&#10;Description automatically generated">
            <a:extLst>
              <a:ext uri="{FF2B5EF4-FFF2-40B4-BE49-F238E27FC236}">
                <a16:creationId xmlns:a16="http://schemas.microsoft.com/office/drawing/2014/main" id="{DD6F739D-B05C-4EB5-9450-AC0B36051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943100"/>
            <a:ext cx="4572000" cy="3429000"/>
          </a:xfrm>
          <a:prstGeom prst="rect">
            <a:avLst/>
          </a:prstGeom>
        </p:spPr>
      </p:pic>
      <p:pic>
        <p:nvPicPr>
          <p:cNvPr id="10" name="Picture 9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316C0BF-67C5-4C69-91CE-C71D3B275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6" y="3073400"/>
            <a:ext cx="5049684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482986" cy="256292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Why do you think it is important to meet people who are different from us?</a:t>
            </a:r>
            <a:endParaRPr lang="en-GB" sz="280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58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Some answers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140687" y="2092384"/>
            <a:ext cx="8512060" cy="317009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sz="2000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Some answers</a:t>
            </a:r>
            <a:endParaRPr lang="en-US" sz="2000">
              <a:solidFill>
                <a:srgbClr val="000000"/>
              </a:solidFill>
              <a:latin typeface="Comic Sans MS"/>
            </a:endParaRPr>
          </a:p>
          <a:p>
            <a:endParaRPr lang="en-GB" sz="2000" dirty="0">
              <a:solidFill>
                <a:srgbClr val="000000"/>
              </a:solidFill>
              <a:latin typeface="Comic Sans MS"/>
              <a:ea typeface="ＭＳ Ｐゴシック"/>
              <a:cs typeface="Arial"/>
            </a:endParaRPr>
          </a:p>
          <a:p>
            <a:endParaRPr lang="en-GB" sz="2000" dirty="0">
              <a:solidFill>
                <a:srgbClr val="000000"/>
              </a:solidFill>
              <a:latin typeface="Comic Sans MS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So we can respect people better 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So we can make new friends 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So we might learn or discover something new 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So we can make new friends </a:t>
            </a:r>
          </a:p>
          <a:p>
            <a:endParaRPr lang="en-GB" sz="2000" dirty="0">
              <a:solidFill>
                <a:srgbClr val="000000"/>
              </a:solidFill>
              <a:latin typeface="Comic Sans MS"/>
              <a:ea typeface="ＭＳ Ｐゴシック"/>
              <a:cs typeface="Arial"/>
            </a:endParaRPr>
          </a:p>
          <a:p>
            <a:endParaRPr lang="en-GB" sz="2000" dirty="0">
              <a:solidFill>
                <a:srgbClr val="000000"/>
              </a:solidFill>
              <a:latin typeface="Comic Sans MS"/>
              <a:ea typeface="ＭＳ Ｐゴシック"/>
              <a:cs typeface="Arial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mic Sans MS"/>
                <a:ea typeface="ＭＳ Ｐゴシック"/>
                <a:cs typeface="Arial"/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76946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A75F-8A40-4CB6-8478-7C089833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/>
                <a:ea typeface="ＭＳ Ｐゴシック"/>
              </a:rPr>
              <a:t>Stand up if…</a:t>
            </a:r>
            <a:r>
              <a:rPr lang="en-US" sz="3600" dirty="0">
                <a:ea typeface="ＭＳ Ｐゴシック"/>
              </a:rPr>
              <a:t> </a:t>
            </a:r>
            <a:endParaRPr lang="en-US" sz="3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37F74-000B-4214-84CD-51266912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ICE BREAKER! </a:t>
            </a:r>
            <a:endParaRPr lang="en-US"/>
          </a:p>
        </p:txBody>
      </p:sp>
      <p:pic>
        <p:nvPicPr>
          <p:cNvPr id="5" name="Picture 5" descr="A picture containing snow, food, covered, sitting&#10;&#10;Description automatically generated">
            <a:extLst>
              <a:ext uri="{FF2B5EF4-FFF2-40B4-BE49-F238E27FC236}">
                <a16:creationId xmlns:a16="http://schemas.microsoft.com/office/drawing/2014/main" id="{5AEDEAE9-FCBD-44C7-9386-A3F4D43F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-2722"/>
            <a:ext cx="12186557" cy="49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D203-F31D-4311-8AC4-556F440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omic Sans MS"/>
                <a:ea typeface="ＭＳ Ｐゴシック"/>
              </a:rPr>
              <a:t>Stand up if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F06AA-A0E5-4ED9-92D4-07ECBA72FD71}"/>
              </a:ext>
            </a:extLst>
          </p:cNvPr>
          <p:cNvSpPr txBox="1"/>
          <p:nvPr/>
        </p:nvSpPr>
        <p:spPr>
          <a:xfrm>
            <a:off x="891989" y="2528047"/>
            <a:ext cx="8760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400" dirty="0">
              <a:latin typeface="Comic Sans MS"/>
              <a:ea typeface="ＭＳ Ｐゴシック"/>
              <a:cs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5BEB01-C1AC-4B40-AA4D-0833717B1A3E}"/>
              </a:ext>
            </a:extLst>
          </p:cNvPr>
          <p:cNvSpPr txBox="1"/>
          <p:nvPr/>
        </p:nvSpPr>
        <p:spPr>
          <a:xfrm>
            <a:off x="1140687" y="2092384"/>
            <a:ext cx="8512060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like bananas  </a:t>
            </a:r>
            <a:endParaRPr lang="en-US" sz="2000">
              <a:solidFill>
                <a:srgbClr val="000000"/>
              </a:solidFill>
              <a:latin typeface="Gill Sans MT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prefer the winter to the summer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My favourite animal is a dog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School dinners are delicious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 do my homework every day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have a brother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have a sister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have a cousin  </a:t>
            </a:r>
            <a:endParaRPr lang="en-US" sz="2000">
              <a:solidFill>
                <a:srgbClr val="000000"/>
              </a:solidFill>
              <a:latin typeface="Gill Sans MT"/>
              <a:ea typeface="ＭＳ Ｐゴシック"/>
              <a:cs typeface="Arial"/>
            </a:endParaRPr>
          </a:p>
          <a:p>
            <a:r>
              <a:rPr lang="en-GB" sz="2000" dirty="0">
                <a:solidFill>
                  <a:srgbClr val="000000"/>
                </a:solidFill>
                <a:latin typeface="Gill Sans MT"/>
                <a:ea typeface="ＭＳ Ｐゴシック"/>
                <a:cs typeface="Arial"/>
              </a:rPr>
              <a:t>I find Football boring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3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4B60D1-BF8B-4561-9E3C-1E6371D1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014" y="2419644"/>
            <a:ext cx="4482986" cy="2562928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sz="2800" b="1" dirty="0">
                <a:latin typeface="Comic Sans MS"/>
                <a:ea typeface="Calibri" panose="020F0502020204030204" pitchFamily="34" charset="0"/>
              </a:rPr>
              <a:t>What can we </a:t>
            </a:r>
            <a:r>
              <a:rPr lang="en-GB" sz="2800" b="1" dirty="0">
                <a:effectLst/>
                <a:latin typeface="Comic Sans MS"/>
                <a:ea typeface="Calibri" panose="020F0502020204030204" pitchFamily="34" charset="0"/>
              </a:rPr>
              <a:t>do to </a:t>
            </a:r>
            <a:r>
              <a:rPr lang="en-GB" sz="2800" b="1" dirty="0">
                <a:latin typeface="Comic Sans MS"/>
                <a:ea typeface="Calibri" panose="020F0502020204030204" pitchFamily="34" charset="0"/>
              </a:rPr>
              <a:t>create a ‘safe space’ for others to share their stories</a:t>
            </a:r>
            <a:r>
              <a:rPr lang="en-GB" sz="2800" b="1" dirty="0">
                <a:effectLst/>
                <a:latin typeface="Comic Sans MS"/>
                <a:ea typeface="Calibri" panose="020F0502020204030204" pitchFamily="34" charset="0"/>
              </a:rPr>
              <a:t>?</a:t>
            </a:r>
            <a:endParaRPr lang="en-GB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0264845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9" ma:contentTypeDescription="Create a new document." ma:contentTypeScope="" ma:versionID="664dd4d4615fb1d37093f02cfed999c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5a6207b135f78f93f57149f1e7dd25e0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Phil Champain</DisplayName>
        <AccountId>109</AccountId>
        <AccountType/>
      </UserInfo>
      <UserInfo>
        <DisplayName>Paraskevi Koumi</DisplayName>
        <AccountId>3282</AccountId>
        <AccountType/>
      </UserInfo>
      <UserInfo>
        <DisplayName>Siobhán Anderson</DisplayName>
        <AccountId>35</AccountId>
        <AccountType/>
      </UserInfo>
      <UserInfo>
        <DisplayName>Alyaa Ebbiary</DisplayName>
        <AccountId>7898</AccountId>
        <AccountType/>
      </UserInfo>
      <UserInfo>
        <DisplayName>Rachel Cohen</DisplayName>
        <AccountId>10889</AccountId>
        <AccountType/>
      </UserInfo>
      <UserInfo>
        <DisplayName>Katy Dent</DisplayName>
        <AccountId>6191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1B5917-56E6-4EFE-80A1-3BC64D7D5E06}">
  <ds:schemaRefs>
    <ds:schemaRef ds:uri="06e9f01b-b787-4c96-9b07-64e21198086c"/>
    <ds:schemaRef ds:uri="210d88b8-1c87-439f-848d-ad442d2f6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13841F-6585-4AEB-BFC2-0AAADA044A1E}">
  <ds:schemaRefs>
    <ds:schemaRef ds:uri="06e9f01b-b787-4c96-9b07-64e21198086c"/>
    <ds:schemaRef ds:uri="210d88b8-1c87-439f-848d-ad442d2f6f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Desyrel</vt:lpstr>
      <vt:lpstr>Gill Sans MT</vt:lpstr>
      <vt:lpstr>HelveticaNeueLT Std Lt</vt:lpstr>
      <vt:lpstr>PP template_new</vt:lpstr>
      <vt:lpstr>Encountering  Faiths and Beliefs KS2   </vt:lpstr>
      <vt:lpstr>Welcome </vt:lpstr>
      <vt:lpstr>What we are going to do</vt:lpstr>
      <vt:lpstr>The Faith &amp; Belief Forum</vt:lpstr>
      <vt:lpstr>Why do you think it is important to meet people who are different from us?</vt:lpstr>
      <vt:lpstr>Some answers</vt:lpstr>
      <vt:lpstr>ICE BREAKER! </vt:lpstr>
      <vt:lpstr>Stand up if</vt:lpstr>
      <vt:lpstr>What can we do to create a ‘safe space’ for others to share their stories?</vt:lpstr>
      <vt:lpstr>Let's BUILD a safe space!</vt:lpstr>
      <vt:lpstr>What questions would you like to ask our speaker?</vt:lpstr>
      <vt:lpstr>What questions would you like to ask both speakers?</vt:lpstr>
      <vt:lpstr>What is the difference between hearing a personal story from a person in a film, compared with reading or hearing facts about a faith or belief?</vt:lpstr>
      <vt:lpstr>Thank you for taking part!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platform –   Teacher notes </dc:title>
  <dc:creator>Sarah Koster</dc:creator>
  <cp:lastModifiedBy>Katy</cp:lastModifiedBy>
  <cp:revision>142</cp:revision>
  <dcterms:created xsi:type="dcterms:W3CDTF">2020-11-05T21:11:54Z</dcterms:created>
  <dcterms:modified xsi:type="dcterms:W3CDTF">2021-12-06T10:31:34Z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