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4"/>
  </p:sldMasterIdLst>
  <p:notesMasterIdLst>
    <p:notesMasterId r:id="rId21"/>
  </p:notesMasterIdLst>
  <p:handoutMasterIdLst>
    <p:handoutMasterId r:id="rId22"/>
  </p:handoutMasterIdLst>
  <p:sldIdLst>
    <p:sldId id="273" r:id="rId5"/>
    <p:sldId id="530" r:id="rId6"/>
    <p:sldId id="532" r:id="rId7"/>
    <p:sldId id="489" r:id="rId8"/>
    <p:sldId id="528" r:id="rId9"/>
    <p:sldId id="533" r:id="rId10"/>
    <p:sldId id="539" r:id="rId11"/>
    <p:sldId id="540" r:id="rId12"/>
    <p:sldId id="523" r:id="rId13"/>
    <p:sldId id="534" r:id="rId14"/>
    <p:sldId id="535" r:id="rId15"/>
    <p:sldId id="521" r:id="rId16"/>
    <p:sldId id="536" r:id="rId17"/>
    <p:sldId id="537" r:id="rId18"/>
    <p:sldId id="538" r:id="rId19"/>
    <p:sldId id="520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Cohen" initials="RC" lastIdx="1" clrIdx="0">
    <p:extLst>
      <p:ext uri="{19B8F6BF-5375-455C-9EA6-DF929625EA0E}">
        <p15:presenceInfo xmlns:p15="http://schemas.microsoft.com/office/powerpoint/2012/main" userId="S::rachel.cohen@faithbeliefforum.org::f1152265-8ebb-4fe1-88a3-b906819db1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39200"/>
    <a:srgbClr val="40243C"/>
    <a:srgbClr val="B43B40"/>
    <a:srgbClr val="A1A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5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B8825C-C352-4204-9BB0-36D7BDB967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877220-8A7F-4F5F-B3D1-6227519224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D79A156-5CF9-4612-AEFB-8E3D6A368976}" type="datetimeFigureOut">
              <a:rPr lang="en-GB" altLang="en-US"/>
              <a:pPr/>
              <a:t>04/03/2021</a:t>
            </a:fld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96DAFA-489D-4EC0-AF9B-776F12EBDD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0B8EA-F223-4832-B9F1-4639C83CA5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8EE7242-85B7-48D0-BF10-08732D0E0A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125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C34E09-7FE8-40AE-853A-9D251A9F93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291317-3D60-4510-89B5-B188392653D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E99AEA9-5C52-41ED-8747-C311757253A5}" type="datetimeFigureOut">
              <a:rPr lang="en-GB" altLang="en-US"/>
              <a:pPr/>
              <a:t>04/03/2021</a:t>
            </a:fld>
            <a:endParaRPr lang="en-GB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99C9E31-D5AC-4E9C-8BAB-9E3AB4B5C2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C8DF263-D3FC-4EAF-8A2E-ED938B6743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3224A-21EA-4733-AA02-95036FE0CA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81EA0-6C11-45AE-B45C-F00766EA1E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6ABE668-9B11-43B5-AA7F-51C41A7C44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4602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692343A-273C-42BA-B9BA-0EFD3B973CB9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rgbClr val="189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3" descr="F&amp;BF_Sec logo_Set 2.1.png">
            <a:extLst>
              <a:ext uri="{FF2B5EF4-FFF2-40B4-BE49-F238E27FC236}">
                <a16:creationId xmlns:a16="http://schemas.microsoft.com/office/drawing/2014/main" id="{136E7D14-3755-40A1-BA8E-2F6BFAEC98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1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50555B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70A99C3-8E65-4B9F-AEB5-9597E09E8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DA2445-7A4C-437C-B887-21D57987D167}" type="datetimeFigureOut">
              <a:rPr lang="en-GB" altLang="en-US"/>
              <a:pPr/>
              <a:t>04/03/2021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0C156E7-0297-4E32-B0A5-7E65AA82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C40EFE3-DF8A-41B3-9765-ED6DDA34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4C08E-58F6-4052-B735-89114155EC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407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04/03/2021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398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04/03/2021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3330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04/03/2021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369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04/03/2021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6500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43B4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04/03/2021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6420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F4D04-A4A6-4B77-BCCD-3C7DB7D1F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C41759-94D2-459D-9AA9-A23E0FFE0557}" type="datetimeFigureOut">
              <a:rPr lang="en-GB" altLang="en-US"/>
              <a:pPr/>
              <a:t>04/03/2021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D8A77-B5ED-4CCB-9712-337164EB8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71415-DA8B-4DFC-AD93-95C615D7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353DB-B72D-4381-B9EE-3ABD93C7D0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1064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E6090B-4A54-470A-AE3A-C421FDC8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F1D93-4EC6-4362-A6E6-45BAD2AD9D19}" type="datetimeFigureOut">
              <a:rPr lang="en-GB" altLang="en-US"/>
              <a:pPr/>
              <a:t>04/03/2021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18FACF-2CB8-41F4-8B9B-CDEEB3E42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525F19-D59F-4B1D-A785-A9DC6FDF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ACD9C-240D-4324-B793-1B7E4504F4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0082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870F937-2F83-4084-A8AF-A41431F9E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30B233-273E-4E7C-9C35-D47562C79BE0}" type="datetimeFigureOut">
              <a:rPr lang="en-GB" altLang="en-US"/>
              <a:pPr/>
              <a:t>04/03/2021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C0919EB-0D53-4BA1-9A7C-ACBDA0A86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85C566-E754-4D4E-B39D-96BCA107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3B988-0DA7-41EB-A67C-CCB3F8E1AC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5715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287341"/>
            <a:ext cx="10058400" cy="144938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7F993A0-AA5B-4377-B294-6066CAC6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F38B7A-FD64-42A8-9E6D-56EC9AED1BBD}" type="datetimeFigureOut">
              <a:rPr lang="en-GB" altLang="en-US"/>
              <a:pPr/>
              <a:t>04/03/2021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45978F0-218F-478F-81AA-498532F03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F05678-773B-4E64-B740-9003BDA84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CCFDA-B1FC-4CBA-857A-44229217D6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6206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91E137-579D-4B17-9ACF-B9F84DBFAD59}"/>
              </a:ext>
            </a:extLst>
          </p:cNvPr>
          <p:cNvSpPr/>
          <p:nvPr/>
        </p:nvSpPr>
        <p:spPr>
          <a:xfrm>
            <a:off x="2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3" descr="F&amp;BF_Sec logo_Set 2.1.png">
            <a:extLst>
              <a:ext uri="{FF2B5EF4-FFF2-40B4-BE49-F238E27FC236}">
                <a16:creationId xmlns:a16="http://schemas.microsoft.com/office/drawing/2014/main" id="{48723844-7070-4E21-9D62-92C0C5F503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4"/>
            <a:ext cx="6492240" cy="4924213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CA5932F-CDE1-49B9-BB69-464F75ADC3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141" y="6459542"/>
            <a:ext cx="261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F41612-95D0-446B-AC80-465FAFD0410F}" type="datetimeFigureOut">
              <a:rPr lang="en-GB" altLang="en-US"/>
              <a:pPr/>
              <a:t>04/03/2021</a:t>
            </a:fld>
            <a:endParaRPr lang="en-GB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C01055A-4BCE-45AA-9CD4-ACD801474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1" y="6459542"/>
            <a:ext cx="371633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EB786E-8EB6-4F5C-A221-4A99A1B1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1EAA4-2437-4194-81EC-2E0DE34AB9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14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D0E044-1861-46E4-92D2-6614900963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4F057-0665-4848-B009-A8EE1C0907A7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4" descr="F&amp;BF_Sec logo_Set 2.1.png">
            <a:extLst>
              <a:ext uri="{FF2B5EF4-FFF2-40B4-BE49-F238E27FC236}">
                <a16:creationId xmlns:a16="http://schemas.microsoft.com/office/drawing/2014/main" id="{660069F1-8D52-4ABE-87E4-345C441F0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FB2D72C-7663-420E-AF29-80EC3C11B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C531FF0B-FC05-422E-9496-0A954CEC531C}" type="datetimeFigureOut">
              <a:rPr lang="en-GB" altLang="en-US"/>
              <a:pPr/>
              <a:t>04/03/2021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545F7A-EA4F-456D-90DC-14758EC52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A312C8-418B-4C00-BBB4-6358E42C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90991E99-7AE8-4E46-8DFC-29C899CECA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1799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04/03/2021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0607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04/03/2021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9366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04/03/2021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9079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D1800-F702-4A13-8B3C-7867CC5D3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73E7C7-952C-4781-B213-FF15A22B7CE9}" type="datetimeFigureOut">
              <a:rPr lang="en-GB" altLang="en-US"/>
              <a:pPr/>
              <a:t>04/03/2021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A265F-22BE-4AC8-ABC1-9E323B6D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521CC-8345-4401-B587-3CE99B9A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59E28-6F7D-445B-ACBB-39B75D4C4F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3824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50F3D9-0A19-4D87-AF72-D1ED11000C34}"/>
              </a:ext>
            </a:extLst>
          </p:cNvPr>
          <p:cNvSpPr/>
          <p:nvPr userDrawn="1"/>
        </p:nvSpPr>
        <p:spPr>
          <a:xfrm>
            <a:off x="10202866" y="0"/>
            <a:ext cx="198913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5CAAA-A6BC-430D-9468-4A4584285E1B}"/>
              </a:ext>
            </a:extLst>
          </p:cNvPr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rgbClr val="189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57614742-8C35-488B-BEB5-4A38EEE9B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8068" y="414782"/>
            <a:ext cx="1888067" cy="5757421"/>
          </a:xfrm>
        </p:spPr>
        <p:txBody>
          <a:bodyPr vert="eaVert"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272867" cy="5757422"/>
          </a:xfrm>
        </p:spPr>
        <p:txBody>
          <a:bodyPr vert="eaVert" lIns="45720" tIns="0" rIns="45720" bIns="0"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33915D7-58CC-415D-AB7C-37D7B8787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fld id="{DF253B9C-06CD-471A-B781-B7F5B59677AF}" type="datetimeFigureOut">
              <a:rPr lang="en-GB" altLang="en-US"/>
              <a:pPr/>
              <a:t>04/03/2021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F9BE7D-6ED8-4940-B821-1CFF7FB07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9D69A57-C8DC-4D8A-BCD2-2AE4CC0C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fld id="{BB7CC736-F1E8-4422-9DEF-F8C5D1C03B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633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B0C9C7-690A-4D76-8CB7-AFD3A34C3D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13" descr="F&amp;BF_Sec logo_Set 2.1.png">
            <a:extLst>
              <a:ext uri="{FF2B5EF4-FFF2-40B4-BE49-F238E27FC236}">
                <a16:creationId xmlns:a16="http://schemas.microsoft.com/office/drawing/2014/main" id="{BCE27A84-43E3-4BB6-8CA4-3237B9A7E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E48448-A261-4546-9F2A-FE42D0523946}"/>
              </a:ext>
            </a:extLst>
          </p:cNvPr>
          <p:cNvCxnSpPr/>
          <p:nvPr userDrawn="1"/>
        </p:nvCxnSpPr>
        <p:spPr>
          <a:xfrm>
            <a:off x="5875340" y="3802063"/>
            <a:ext cx="52847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5" descr="Page background9.png">
            <a:extLst>
              <a:ext uri="{FF2B5EF4-FFF2-40B4-BE49-F238E27FC236}">
                <a16:creationId xmlns:a16="http://schemas.microsoft.com/office/drawing/2014/main" id="{A92C489F-AD8E-4581-96C6-DD8E34B2CA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10" b="18147"/>
          <a:stretch>
            <a:fillRect/>
          </a:stretch>
        </p:blipFill>
        <p:spPr bwMode="auto">
          <a:xfrm>
            <a:off x="1" y="0"/>
            <a:ext cx="5519739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9300" y="1262223"/>
            <a:ext cx="5386381" cy="2528577"/>
          </a:xfrm>
        </p:spPr>
        <p:txBody>
          <a:bodyPr/>
          <a:lstStyle>
            <a:lvl1pPr algn="l">
              <a:lnSpc>
                <a:spcPct val="85000"/>
              </a:lnSpc>
              <a:defRPr sz="5400" spc="-5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9299" y="3898287"/>
            <a:ext cx="540464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all" spc="2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416D1D0-709A-4E28-882F-68511931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D576D94D-10B4-4127-A4B5-A4B8DE3B3C50}" type="datetimeFigureOut">
              <a:rPr lang="en-GB" altLang="en-US"/>
              <a:pPr/>
              <a:t>04/03/2021</a:t>
            </a:fld>
            <a:endParaRPr lang="en-GB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5B42840-86CA-44A5-915E-777CD128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BFCFACA-6390-440D-A5C4-FB39F8E6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1C94E93F-474C-450D-BC48-EF1F10851B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126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1.jpg">
            <a:extLst>
              <a:ext uri="{FF2B5EF4-FFF2-40B4-BE49-F238E27FC236}">
                <a16:creationId xmlns:a16="http://schemas.microsoft.com/office/drawing/2014/main" id="{0DFECB01-38F4-4E29-9FAB-A575709A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F71FB3C2-F4CC-476C-8907-876EB7E73C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5007" y="2477980"/>
            <a:ext cx="357586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0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8A1F13-6376-4678-A56C-3549BD16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A7481786-D9FC-47B9-972D-4B5CC7D0754C}" type="datetimeFigureOut">
              <a:rPr lang="en-GB" altLang="en-US"/>
              <a:pPr/>
              <a:t>04/03/2021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7ABA71-CA0B-4005-A782-A7D8C6AC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A1A4B8-4E71-4B93-A541-A1F73AB8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E077A805-F909-4329-A2EA-7660E55A82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162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1.jpg">
            <a:extLst>
              <a:ext uri="{FF2B5EF4-FFF2-40B4-BE49-F238E27FC236}">
                <a16:creationId xmlns:a16="http://schemas.microsoft.com/office/drawing/2014/main" id="{0DFECB01-38F4-4E29-9FAB-A575709AEE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7"/>
          <a:stretch/>
        </p:blipFill>
        <p:spPr bwMode="auto">
          <a:xfrm>
            <a:off x="1371603" y="9270"/>
            <a:ext cx="108203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F71FB3C2-F4CC-476C-8907-876EB7E73C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5007" y="2477980"/>
            <a:ext cx="357586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0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8A1F13-6376-4678-A56C-3549BD16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A7481786-D9FC-47B9-972D-4B5CC7D0754C}" type="datetimeFigureOut">
              <a:rPr lang="en-GB" altLang="en-US"/>
              <a:pPr/>
              <a:t>04/03/2021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7ABA71-CA0B-4005-A782-A7D8C6AC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A1A4B8-4E71-4B93-A541-A1F73AB8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E077A805-F909-4329-A2EA-7660E55A82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7791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2.jpg">
            <a:extLst>
              <a:ext uri="{FF2B5EF4-FFF2-40B4-BE49-F238E27FC236}">
                <a16:creationId xmlns:a16="http://schemas.microsoft.com/office/drawing/2014/main" id="{B2196DB7-32A7-4251-9757-BF7D29523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EC5785E2-3B86-48CB-93F8-948EB3EEEA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7766" y="1246737"/>
            <a:ext cx="4584463" cy="2927111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2AD92C-D439-4D5A-9ED4-B46D9F40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02B4A9A5-E4BB-40B1-A7D9-01074BA742DD}" type="datetimeFigureOut">
              <a:rPr lang="en-GB" altLang="en-US"/>
              <a:pPr/>
              <a:t>04/03/2021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0AB70C-6E37-44DE-8DAC-10AD2A869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504F75-0462-4299-871C-E31B77E1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F99A742C-6D38-4E6B-8151-DA36F68073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722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4.jpg">
            <a:extLst>
              <a:ext uri="{FF2B5EF4-FFF2-40B4-BE49-F238E27FC236}">
                <a16:creationId xmlns:a16="http://schemas.microsoft.com/office/drawing/2014/main" id="{29BF071B-7B08-45E0-8060-A8232A438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4471D279-DB81-423E-8AF5-5472476CA3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6371" y="1579716"/>
            <a:ext cx="4599952" cy="2927111"/>
          </a:xfrm>
        </p:spPr>
        <p:txBody>
          <a:bodyPr anchor="ctr"/>
          <a:lstStyle>
            <a:lvl1pPr algn="l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A7A518-C453-403A-BE8E-0770CE92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1D57C8DA-0CCA-448C-848C-ADE81CC3D83A}" type="datetimeFigureOut">
              <a:rPr lang="en-GB" altLang="en-US"/>
              <a:pPr/>
              <a:t>04/03/2021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CFE1F1-6434-4646-AE39-690F9D10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7DD049-5285-4909-81DD-1723AD2B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B09A7BFD-80D3-4A03-A541-5CD13044E1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73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6.jpg">
            <a:extLst>
              <a:ext uri="{FF2B5EF4-FFF2-40B4-BE49-F238E27FC236}">
                <a16:creationId xmlns:a16="http://schemas.microsoft.com/office/drawing/2014/main" id="{D4A2258C-B6F8-4E77-B042-399DBC3A5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D9350C27-CBA7-41C2-8AA4-8A9899D587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39046" y="1312300"/>
            <a:ext cx="619522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8FBE84-51B9-4CF2-B063-ED65276A3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C7DD4403-7999-4BCC-B96B-38BC5F335B1C}" type="datetimeFigureOut">
              <a:rPr lang="en-GB" altLang="en-US"/>
              <a:pPr/>
              <a:t>04/03/2021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2DA5A0-0792-48D8-9D8D-E6C52A309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702050-7B32-4C3D-8570-5F3140DB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C2CEBCFD-EABF-4481-A47D-56EE89714F7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80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3.jpg">
            <a:extLst>
              <a:ext uri="{FF2B5EF4-FFF2-40B4-BE49-F238E27FC236}">
                <a16:creationId xmlns:a16="http://schemas.microsoft.com/office/drawing/2014/main" id="{B713E85E-778E-4EF9-BF14-30A01AE24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5.png">
            <a:extLst>
              <a:ext uri="{FF2B5EF4-FFF2-40B4-BE49-F238E27FC236}">
                <a16:creationId xmlns:a16="http://schemas.microsoft.com/office/drawing/2014/main" id="{DDEA752E-880E-43BF-A04C-BC27E75507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6893" y="2106284"/>
            <a:ext cx="4024907" cy="2905985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930B1C-F296-45E3-8BA9-6EA971CE6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D494"/>
                </a:solidFill>
              </a:defRPr>
            </a:lvl1pPr>
          </a:lstStyle>
          <a:p>
            <a:fld id="{E823461B-40A1-4263-8FB4-7477544802E4}" type="datetimeFigureOut">
              <a:rPr lang="en-GB" altLang="en-US"/>
              <a:pPr/>
              <a:t>04/03/2021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A83F93-2865-4D10-A0DD-29ECC69C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B42C5E-77F0-4765-8A27-5FFDB99C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D494"/>
                </a:solidFill>
              </a:defRPr>
            </a:lvl1pPr>
          </a:lstStyle>
          <a:p>
            <a:fld id="{2DA92B78-1EFF-4740-9CB3-9D43E19DDB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705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7CE2D1-479C-4CC0-92F8-73532C71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41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FB2F0AE-1AE6-491F-9F5A-9DDA90CB0A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6963" y="1846266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71C4D1-7701-4748-AF43-06DCE4EE8EDA}"/>
              </a:ext>
            </a:extLst>
          </p:cNvPr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1BDE331-732C-444A-B123-2D58E4448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6964" y="6459542"/>
            <a:ext cx="24733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3531BDD-85C3-4205-9F82-0F6EB2A8226F}" type="datetimeFigureOut">
              <a:rPr lang="en-GB" altLang="en-US"/>
              <a:pPr/>
              <a:t>04/03/2021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BADCF33-B6A1-4172-8096-6E9A3380E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78" y="6459542"/>
            <a:ext cx="4822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DD02F4-33F3-4F41-8CB3-39B18CD9E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2190" y="6457954"/>
            <a:ext cx="13128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11AFFCBD-9BE5-4FE3-9DDA-84E0A871D418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2" name="Picture 3" descr="F&amp;BF_Sec logo_Set 2.1.png">
            <a:extLst>
              <a:ext uri="{FF2B5EF4-FFF2-40B4-BE49-F238E27FC236}">
                <a16:creationId xmlns:a16="http://schemas.microsoft.com/office/drawing/2014/main" id="{FF490F64-8C48-4A0D-AC23-12BD16D9D40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104" r:id="rId5"/>
    <p:sldLayoutId id="2147484089" r:id="rId6"/>
    <p:sldLayoutId id="2147484090" r:id="rId7"/>
    <p:sldLayoutId id="2147484091" r:id="rId8"/>
    <p:sldLayoutId id="2147484092" r:id="rId9"/>
    <p:sldLayoutId id="2147484102" r:id="rId10"/>
    <p:sldLayoutId id="2147484101" r:id="rId11"/>
    <p:sldLayoutId id="2147484093" r:id="rId12"/>
    <p:sldLayoutId id="2147484100" r:id="rId13"/>
    <p:sldLayoutId id="2147484103" r:id="rId14"/>
    <p:sldLayoutId id="2147484080" r:id="rId15"/>
    <p:sldLayoutId id="2147484081" r:id="rId16"/>
    <p:sldLayoutId id="2147484082" r:id="rId17"/>
    <p:sldLayoutId id="2147484083" r:id="rId18"/>
    <p:sldLayoutId id="2147484094" r:id="rId19"/>
    <p:sldLayoutId id="2147484106" r:id="rId20"/>
    <p:sldLayoutId id="2147484095" r:id="rId21"/>
    <p:sldLayoutId id="2147484105" r:id="rId22"/>
    <p:sldLayoutId id="2147484084" r:id="rId23"/>
    <p:sldLayoutId id="2147484096" r:id="rId24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1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5pPr>
      <a:lvl6pPr marL="457189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6pPr>
      <a:lvl7pPr marL="914377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7pPr>
      <a:lvl8pPr marL="1371566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8pPr>
      <a:lvl9pPr marL="1828754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9pPr>
    </p:titleStyle>
    <p:bodyStyle>
      <a:lvl1pPr marL="90486" indent="-90486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382578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566724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749281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931839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rBI7UP9-hc&amp;feature=emb_logo" TargetMode="Externa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faithbeliefforum.org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775C6-4ECB-48E9-8E19-F74699B81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7558" y="2164711"/>
            <a:ext cx="5386381" cy="2528577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en-GB" sz="4900" dirty="0">
                <a:solidFill>
                  <a:schemeClr val="bg1"/>
                </a:solidFill>
                <a:ea typeface="ＭＳ Ｐゴシック"/>
              </a:rPr>
              <a:t>Encountering </a:t>
            </a:r>
            <a:br>
              <a:rPr lang="en-GB" sz="4900" dirty="0">
                <a:ea typeface="ＭＳ Ｐゴシック"/>
              </a:rPr>
            </a:br>
            <a:r>
              <a:rPr lang="en-GB" sz="4900" dirty="0">
                <a:solidFill>
                  <a:schemeClr val="bg1"/>
                </a:solidFill>
                <a:ea typeface="ＭＳ Ｐゴシック"/>
              </a:rPr>
              <a:t>Faiths and Beliefs KS3 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11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CD203-F31D-4311-8AC4-556F440D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Activity: Same but different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F06AA-A0E5-4ED9-92D4-07ECBA72FD71}"/>
              </a:ext>
            </a:extLst>
          </p:cNvPr>
          <p:cNvSpPr txBox="1"/>
          <p:nvPr/>
        </p:nvSpPr>
        <p:spPr>
          <a:xfrm>
            <a:off x="891989" y="2528047"/>
            <a:ext cx="876075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endParaRPr lang="en-US" sz="2400" dirty="0">
              <a:latin typeface="Comic Sans MS"/>
              <a:ea typeface="ＭＳ Ｐゴシック"/>
              <a:cs typeface="Arial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665BEB01-C1AC-4B40-AA4D-0833717B1A3E}"/>
              </a:ext>
            </a:extLst>
          </p:cNvPr>
          <p:cNvSpPr txBox="1"/>
          <p:nvPr/>
        </p:nvSpPr>
        <p:spPr>
          <a:xfrm>
            <a:off x="1016337" y="2202742"/>
            <a:ext cx="8512060" cy="35394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DRAW THE PICTURE THE TEACHER TELLS YOU</a:t>
            </a:r>
          </a:p>
          <a:p>
            <a:endParaRPr lang="en-GB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Questions:</a:t>
            </a:r>
          </a:p>
          <a:p>
            <a:endParaRPr lang="en-GB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all of our images the same? Why not? </a:t>
            </a:r>
          </a:p>
          <a:p>
            <a:endParaRPr lang="en-GB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okay to interpret the world differently? 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3184531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24B60D1-BF8B-4561-9E3C-1E6371D1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3014" y="2419644"/>
            <a:ext cx="4482986" cy="2562928"/>
          </a:xfrm>
        </p:spPr>
        <p:txBody>
          <a:bodyPr>
            <a:normAutofit/>
          </a:bodyPr>
          <a:lstStyle/>
          <a:p>
            <a:pPr>
              <a:lnSpc>
                <a:spcPct val="114999"/>
              </a:lnSpc>
              <a:spcBef>
                <a:spcPts val="900"/>
              </a:spcBef>
              <a:spcAft>
                <a:spcPts val="900"/>
              </a:spcAft>
            </a:pPr>
            <a:r>
              <a:rPr lang="en-GB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Setting a Safe Space the F&amp;BF way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264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EDE568F-8A26-49BA-8BD6-7C820E06B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Sit back and relax – watch the film</a:t>
            </a: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939F5-3D90-4BA9-8E84-A98D6D3466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938" y="1890556"/>
            <a:ext cx="4417793" cy="4680836"/>
          </a:xfr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90170" indent="-90170">
              <a:spcBef>
                <a:spcPct val="0"/>
              </a:spcBef>
              <a:spcAft>
                <a:spcPts val="600"/>
              </a:spcAft>
            </a:pPr>
            <a:endParaRPr lang="en-GB" sz="2200" dirty="0"/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GB" sz="3200" b="1" dirty="0">
                <a:solidFill>
                  <a:srgbClr val="F39200"/>
                </a:solidFill>
                <a:latin typeface="Comic Sans MS"/>
                <a:ea typeface="ＭＳ Ｐゴシック"/>
              </a:rPr>
              <a:t>R</a:t>
            </a:r>
            <a:r>
              <a:rPr lang="en-GB" sz="3200" b="1" dirty="0">
                <a:solidFill>
                  <a:srgbClr val="40243C"/>
                </a:solidFill>
                <a:latin typeface="Comic Sans MS"/>
                <a:ea typeface="ＭＳ Ｐゴシック"/>
              </a:rPr>
              <a:t>espect</a:t>
            </a:r>
            <a:endParaRPr lang="en-GB" sz="3200" b="1" dirty="0">
              <a:latin typeface="Comic Sans MS"/>
              <a:ea typeface="ＭＳ Ｐゴシック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GB" sz="3200" b="1" dirty="0">
                <a:solidFill>
                  <a:srgbClr val="F39200"/>
                </a:solidFill>
                <a:latin typeface="Comic Sans MS"/>
                <a:ea typeface="ＭＳ Ｐゴシック"/>
              </a:rPr>
              <a:t>A</a:t>
            </a:r>
            <a:r>
              <a:rPr lang="en-GB" sz="3200" b="1" dirty="0">
                <a:solidFill>
                  <a:srgbClr val="40243C"/>
                </a:solidFill>
                <a:latin typeface="Comic Sans MS"/>
                <a:ea typeface="ＭＳ Ｐゴシック"/>
              </a:rPr>
              <a:t>ctive listening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GB" sz="3200" b="1" dirty="0">
                <a:solidFill>
                  <a:srgbClr val="F39200"/>
                </a:solidFill>
                <a:latin typeface="Comic Sans MS"/>
                <a:ea typeface="ＭＳ Ｐゴシック"/>
              </a:rPr>
              <a:t>Dialogue</a:t>
            </a:r>
            <a:r>
              <a:rPr lang="en-GB" sz="3200" b="1" dirty="0">
                <a:solidFill>
                  <a:srgbClr val="40243C"/>
                </a:solidFill>
                <a:latin typeface="Comic Sans MS"/>
                <a:ea typeface="ＭＳ Ｐゴシック"/>
              </a:rPr>
              <a:t> not debate</a:t>
            </a:r>
            <a:endParaRPr lang="en-US" sz="3200" dirty="0">
              <a:latin typeface="Comic Sans MS"/>
              <a:ea typeface="ＭＳ Ｐゴシック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GB" sz="3200" b="1" dirty="0">
                <a:solidFill>
                  <a:srgbClr val="F39200"/>
                </a:solidFill>
                <a:latin typeface="Comic Sans MS"/>
                <a:ea typeface="ＭＳ Ｐゴシック"/>
              </a:rPr>
              <a:t>I </a:t>
            </a:r>
            <a:r>
              <a:rPr lang="en-GB" sz="3200" b="1" dirty="0">
                <a:solidFill>
                  <a:srgbClr val="000000"/>
                </a:solidFill>
                <a:latin typeface="Comic Sans MS"/>
                <a:ea typeface="ＭＳ Ｐゴシック"/>
              </a:rPr>
              <a:t>statements</a:t>
            </a:r>
            <a:endParaRPr lang="en-GB" sz="3200" dirty="0">
              <a:latin typeface="Comic Sans MS"/>
              <a:ea typeface="ＭＳ Ｐゴシック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GB" sz="3200" b="1" dirty="0">
                <a:solidFill>
                  <a:srgbClr val="F39200"/>
                </a:solidFill>
                <a:latin typeface="Comic Sans MS"/>
                <a:ea typeface="ＭＳ Ｐゴシック"/>
              </a:rPr>
              <a:t>O</a:t>
            </a:r>
            <a:r>
              <a:rPr lang="en-GB" sz="3200" b="1" dirty="0">
                <a:solidFill>
                  <a:srgbClr val="40243C"/>
                </a:solidFill>
                <a:latin typeface="Comic Sans MS"/>
                <a:ea typeface="ＭＳ Ｐゴシック"/>
              </a:rPr>
              <a:t>ops and ouch</a:t>
            </a:r>
            <a:endParaRPr lang="en-GB" sz="3200" dirty="0">
              <a:latin typeface="Comic Sans MS"/>
              <a:ea typeface="ＭＳ Ｐゴシック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E38D0B-B0C3-4AD1-A28D-E3E01781E441}"/>
              </a:ext>
            </a:extLst>
          </p:cNvPr>
          <p:cNvSpPr txBox="1"/>
          <p:nvPr/>
        </p:nvSpPr>
        <p:spPr>
          <a:xfrm>
            <a:off x="4947667" y="2190325"/>
            <a:ext cx="530934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Arial"/>
                <a:ea typeface="ＭＳ Ｐゴシック"/>
                <a:cs typeface="Arial"/>
                <a:hlinkClick r:id="rId2"/>
              </a:rPr>
              <a:t>SAFE SPACE FILM LINK</a:t>
            </a:r>
            <a:endParaRPr lang="en-GB" sz="2800" b="1" dirty="0">
              <a:solidFill>
                <a:srgbClr val="7030A0"/>
              </a:solidFill>
              <a:latin typeface="Arial"/>
              <a:ea typeface="ＭＳ Ｐゴシック"/>
              <a:cs typeface="Arial"/>
            </a:endParaRPr>
          </a:p>
          <a:p>
            <a:r>
              <a:rPr lang="en-GB" sz="1600" b="1" dirty="0">
                <a:solidFill>
                  <a:srgbClr val="7030A0"/>
                </a:solidFill>
                <a:latin typeface="Arial"/>
                <a:cs typeface="Arial"/>
              </a:rPr>
              <a:t>https://www.youtube.com/watch?v=6rBI7UP9-hc&amp;feature=emb_logo</a:t>
            </a:r>
          </a:p>
        </p:txBody>
      </p:sp>
    </p:spTree>
    <p:extLst>
      <p:ext uri="{BB962C8B-B14F-4D97-AF65-F5344CB8AC3E}">
        <p14:creationId xmlns:p14="http://schemas.microsoft.com/office/powerpoint/2010/main" val="2887660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CD203-F31D-4311-8AC4-556F440D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What questions would you like to ask our speaker?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F06AA-A0E5-4ED9-92D4-07ECBA72FD71}"/>
              </a:ext>
            </a:extLst>
          </p:cNvPr>
          <p:cNvSpPr txBox="1"/>
          <p:nvPr/>
        </p:nvSpPr>
        <p:spPr>
          <a:xfrm>
            <a:off x="891989" y="2528047"/>
            <a:ext cx="876075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endParaRPr lang="en-US" sz="2400" dirty="0">
              <a:latin typeface="Comic Sans MS"/>
              <a:ea typeface="ＭＳ Ｐゴシック"/>
              <a:cs typeface="Arial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665BEB01-C1AC-4B40-AA4D-0833717B1A3E}"/>
              </a:ext>
            </a:extLst>
          </p:cNvPr>
          <p:cNvSpPr txBox="1"/>
          <p:nvPr/>
        </p:nvSpPr>
        <p:spPr>
          <a:xfrm>
            <a:off x="1925099" y="2529413"/>
            <a:ext cx="3379766" cy="10156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What did you want to know more about? </a:t>
            </a:r>
          </a:p>
          <a:p>
            <a:endParaRPr lang="en-US" sz="2000" dirty="0">
              <a:solidFill>
                <a:schemeClr val="bg1"/>
              </a:solidFill>
              <a:latin typeface="Gill Sans MT"/>
              <a:ea typeface="ＭＳ Ｐゴシック"/>
              <a:cs typeface="Arial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518C867B-1735-4260-9A9B-D1BFBB1166F3}"/>
              </a:ext>
            </a:extLst>
          </p:cNvPr>
          <p:cNvSpPr txBox="1"/>
          <p:nvPr/>
        </p:nvSpPr>
        <p:spPr>
          <a:xfrm>
            <a:off x="6208333" y="3432521"/>
            <a:ext cx="3501244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Gill Sans MT"/>
                <a:ea typeface="ＭＳ Ｐゴシック"/>
              </a:rPr>
              <a:t>Is there anything you didn’t understand?</a:t>
            </a:r>
            <a:r>
              <a:rPr lang="en-US" sz="2400" dirty="0">
                <a:solidFill>
                  <a:schemeClr val="bg1"/>
                </a:solidFill>
                <a:latin typeface="Gill Sans MT"/>
                <a:ea typeface="ＭＳ Ｐゴシック"/>
              </a:rPr>
              <a:t> 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20CA1A2-3307-42D7-BEBF-790BA8D50E22}"/>
              </a:ext>
            </a:extLst>
          </p:cNvPr>
          <p:cNvSpPr txBox="1"/>
          <p:nvPr/>
        </p:nvSpPr>
        <p:spPr>
          <a:xfrm>
            <a:off x="1928530" y="4451096"/>
            <a:ext cx="2743200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Gill Sans MT"/>
                <a:ea typeface="ＭＳ Ｐゴシック"/>
              </a:rPr>
              <a:t>Did anything surprise you?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97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CD203-F31D-4311-8AC4-556F440D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What questions would you like to ask both speakers?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F06AA-A0E5-4ED9-92D4-07ECBA72FD71}"/>
              </a:ext>
            </a:extLst>
          </p:cNvPr>
          <p:cNvSpPr txBox="1"/>
          <p:nvPr/>
        </p:nvSpPr>
        <p:spPr>
          <a:xfrm>
            <a:off x="891989" y="2528047"/>
            <a:ext cx="876075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endParaRPr lang="en-US" sz="2400" dirty="0">
              <a:latin typeface="Comic Sans MS"/>
              <a:ea typeface="ＭＳ Ｐゴシック"/>
              <a:cs typeface="Arial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665BEB01-C1AC-4B40-AA4D-0833717B1A3E}"/>
              </a:ext>
            </a:extLst>
          </p:cNvPr>
          <p:cNvSpPr txBox="1"/>
          <p:nvPr/>
        </p:nvSpPr>
        <p:spPr>
          <a:xfrm>
            <a:off x="1925099" y="2529413"/>
            <a:ext cx="3379766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US" sz="2000" dirty="0">
              <a:solidFill>
                <a:srgbClr val="000000"/>
              </a:solidFill>
              <a:latin typeface="Gill Sans MT"/>
              <a:ea typeface="ＭＳ Ｐゴシック"/>
              <a:cs typeface="Arial"/>
            </a:endParaRPr>
          </a:p>
          <a:p>
            <a:endParaRPr lang="en-US" sz="2000" dirty="0">
              <a:solidFill>
                <a:schemeClr val="bg1"/>
              </a:solidFill>
              <a:latin typeface="Gill Sans MT"/>
              <a:ea typeface="ＭＳ Ｐゴシック"/>
              <a:cs typeface="Arial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ED247FFD-1691-49FB-8525-107C7475DA6A}"/>
              </a:ext>
            </a:extLst>
          </p:cNvPr>
          <p:cNvSpPr txBox="1"/>
          <p:nvPr/>
        </p:nvSpPr>
        <p:spPr>
          <a:xfrm>
            <a:off x="1297920" y="2752248"/>
            <a:ext cx="3852864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Gill Sans MT"/>
                <a:ea typeface="ＭＳ Ｐゴシック"/>
              </a:rPr>
              <a:t>Do you have any similarities with any of the speakers? 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48AE2BD-7D7D-4442-98F5-D336EAB465B8}"/>
              </a:ext>
            </a:extLst>
          </p:cNvPr>
          <p:cNvSpPr txBox="1"/>
          <p:nvPr/>
        </p:nvSpPr>
        <p:spPr>
          <a:xfrm>
            <a:off x="6790004" y="2992207"/>
            <a:ext cx="3393622" cy="181588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/>
              </a:rPr>
              <a:t>Do you want to know if they share a particular belief or value?</a:t>
            </a:r>
            <a:r>
              <a:rPr lang="en-US" sz="2800" dirty="0">
                <a:solidFill>
                  <a:schemeClr val="bg1"/>
                </a:solidFill>
                <a:latin typeface="Gill Sans MT"/>
                <a:ea typeface="ＭＳ Ｐゴシック"/>
              </a:rPr>
              <a:t>  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E3820235-3ED6-4C2F-9DD3-B8BDEB75D11C}"/>
              </a:ext>
            </a:extLst>
          </p:cNvPr>
          <p:cNvSpPr txBox="1"/>
          <p:nvPr/>
        </p:nvSpPr>
        <p:spPr>
          <a:xfrm>
            <a:off x="2528848" y="4082463"/>
            <a:ext cx="3393622" cy="181588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/>
              </a:rPr>
              <a:t>Do you think they have anything in common in their stories? 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5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24B60D1-BF8B-4561-9E3C-1E6371D1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3014" y="2419644"/>
            <a:ext cx="4281281" cy="2809457"/>
          </a:xfrm>
        </p:spPr>
        <p:txBody>
          <a:bodyPr>
            <a:normAutofit fontScale="90000"/>
          </a:bodyPr>
          <a:lstStyle/>
          <a:p>
            <a:pPr>
              <a:lnSpc>
                <a:spcPct val="114999"/>
              </a:lnSpc>
              <a:spcBef>
                <a:spcPts val="900"/>
              </a:spcBef>
              <a:spcAft>
                <a:spcPts val="900"/>
              </a:spcAft>
            </a:pP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the difference between hearing a personal story from a person in a film, compared with reading or hearing facts about a faith or belief</a:t>
            </a: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64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775C6-4ECB-48E9-8E19-F74699B81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1935" y="1474598"/>
            <a:ext cx="5386381" cy="4888102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GB" sz="4900">
                <a:solidFill>
                  <a:schemeClr val="bg1"/>
                </a:solidFill>
                <a:ea typeface="ＭＳ Ｐゴシック"/>
              </a:rPr>
              <a:t>Thank you for taking part!</a:t>
            </a:r>
            <a:br>
              <a:rPr lang="en-GB" sz="4900">
                <a:solidFill>
                  <a:schemeClr val="bg1"/>
                </a:solidFill>
                <a:ea typeface="ＭＳ Ｐゴシック"/>
              </a:rPr>
            </a:br>
            <a:br>
              <a:rPr lang="en-GB" sz="4900">
                <a:solidFill>
                  <a:schemeClr val="bg1"/>
                </a:solidFill>
                <a:ea typeface="ＭＳ Ｐゴシック"/>
              </a:rPr>
            </a:b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B9D38-42C0-4DD6-AA7B-5CE3A976E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7168" y="3898287"/>
            <a:ext cx="6156771" cy="1143000"/>
          </a:xfrm>
        </p:spPr>
        <p:txBody>
          <a:bodyPr>
            <a:normAutofit/>
          </a:bodyPr>
          <a:lstStyle/>
          <a:p>
            <a:pPr algn="ctr"/>
            <a:br>
              <a:rPr lang="en-GB" dirty="0">
                <a:latin typeface="Desyrel"/>
              </a:rPr>
            </a:br>
            <a:endParaRPr lang="en-GB" sz="2000" cap="none">
              <a:solidFill>
                <a:schemeClr val="bg1"/>
              </a:solidFill>
              <a:latin typeface="HelveticaNeueLT Std Lt" panose="020B0403020202020204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59338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9D2E2-A325-481E-BFDE-1E0164802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/>
          <a:p>
            <a:r>
              <a:rPr lang="en-GB" dirty="0">
                <a:latin typeface="Comic Sans MS"/>
                <a:ea typeface="ＭＳ Ｐゴシック"/>
              </a:rPr>
              <a:t>Welcome</a:t>
            </a:r>
            <a:r>
              <a:rPr lang="en-GB" dirty="0">
                <a:ea typeface="ＭＳ Ｐゴシック"/>
              </a:rPr>
              <a:t> </a:t>
            </a:r>
            <a:endParaRPr lang="en-GB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832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CD203-F31D-4311-8AC4-556F440D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are going to do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F06AA-A0E5-4ED9-92D4-07ECBA72FD71}"/>
              </a:ext>
            </a:extLst>
          </p:cNvPr>
          <p:cNvSpPr txBox="1"/>
          <p:nvPr/>
        </p:nvSpPr>
        <p:spPr>
          <a:xfrm>
            <a:off x="891989" y="2528047"/>
            <a:ext cx="8760757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GB" sz="24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Find out about what interfaith/</a:t>
            </a:r>
            <a:r>
              <a:rPr lang="en-GB" sz="2400" dirty="0" err="1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interbelief</a:t>
            </a:r>
            <a:r>
              <a:rPr lang="en-GB" sz="24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is</a:t>
            </a:r>
            <a:endParaRPr lang="en-US" sz="24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>
              <a:buChar char="•"/>
            </a:pPr>
            <a:endParaRPr lang="en-US" sz="24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>
              <a:buChar char="•"/>
            </a:pPr>
            <a:r>
              <a:rPr lang="en-GB" sz="24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Drawing a picture</a:t>
            </a:r>
            <a:endParaRPr lang="en-US" sz="24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>
              <a:buChar char="•"/>
            </a:pPr>
            <a:endParaRPr lang="en-US" sz="24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>
              <a:buChar char="•"/>
            </a:pPr>
            <a:r>
              <a:rPr lang="en-GB" sz="24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Set a ‘Safe Space’​ and watch a film</a:t>
            </a:r>
          </a:p>
          <a:p>
            <a:pPr>
              <a:buChar char="•"/>
            </a:pPr>
            <a:endParaRPr lang="en-GB" sz="24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>
              <a:buChar char="•"/>
            </a:pPr>
            <a:r>
              <a:rPr lang="en-GB" sz="24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Meet two speakers from different backgrounds and explore their stories of faith and belief, write some questions for them.</a:t>
            </a:r>
          </a:p>
        </p:txBody>
      </p:sp>
    </p:spTree>
    <p:extLst>
      <p:ext uri="{BB962C8B-B14F-4D97-AF65-F5344CB8AC3E}">
        <p14:creationId xmlns:p14="http://schemas.microsoft.com/office/powerpoint/2010/main" val="11539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E4EF9-8BF8-4A23-8EF8-E9101C6EB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  <a:latin typeface="Comic Sans MS"/>
                <a:ea typeface="ＭＳ Ｐゴシック"/>
              </a:rPr>
              <a:t>The Faith &amp; Belief Forum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D2C7F-994F-437B-9F44-B67C6CCEDD19}"/>
              </a:ext>
            </a:extLst>
          </p:cNvPr>
          <p:cNvSpPr txBox="1"/>
          <p:nvPr/>
        </p:nvSpPr>
        <p:spPr>
          <a:xfrm>
            <a:off x="298108" y="1852377"/>
            <a:ext cx="736092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>
              <a:buClr>
                <a:schemeClr val="accent6"/>
              </a:buClr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The </a:t>
            </a:r>
            <a:r>
              <a:rPr lang="en-GB" sz="1800" b="0" i="0" u="sng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hlinkClick r:id="rId2"/>
              </a:rPr>
              <a:t>Faith &amp; Belief forum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, is a charity that gets people with different views, beliefs or religions to meet and talk, so they can better understand each other. 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4" name="Picture 3" descr="A group of people standing outside&#10;&#10;Description automatically generated with low confidence">
            <a:extLst>
              <a:ext uri="{FF2B5EF4-FFF2-40B4-BE49-F238E27FC236}">
                <a16:creationId xmlns:a16="http://schemas.microsoft.com/office/drawing/2014/main" id="{628625EA-4FCC-4446-914D-8310E91F9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2775707"/>
            <a:ext cx="5410200" cy="3606800"/>
          </a:xfrm>
          <a:prstGeom prst="rect">
            <a:avLst/>
          </a:prstGeom>
        </p:spPr>
      </p:pic>
      <p:pic>
        <p:nvPicPr>
          <p:cNvPr id="11" name="Picture 10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E89F24D6-BE24-408E-AAFF-BBAD0EBA1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699" y="2014537"/>
            <a:ext cx="4876801" cy="324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1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24B60D1-BF8B-4561-9E3C-1E6371D1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3014" y="2419644"/>
            <a:ext cx="4482986" cy="2562928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do you think it is important to meet people who are different from us?</a:t>
            </a:r>
            <a:endParaRPr lang="en-GB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3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CD203-F31D-4311-8AC4-556F440D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Comic Sans MS"/>
                <a:ea typeface="ＭＳ Ｐゴシック"/>
              </a:rPr>
              <a:t>Some answers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F06AA-A0E5-4ED9-92D4-07ECBA72FD71}"/>
              </a:ext>
            </a:extLst>
          </p:cNvPr>
          <p:cNvSpPr txBox="1"/>
          <p:nvPr/>
        </p:nvSpPr>
        <p:spPr>
          <a:xfrm>
            <a:off x="891989" y="2528047"/>
            <a:ext cx="876075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endParaRPr lang="en-US" sz="2400" dirty="0">
              <a:latin typeface="Comic Sans MS"/>
              <a:ea typeface="ＭＳ Ｐゴシック"/>
              <a:cs typeface="Arial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665BEB01-C1AC-4B40-AA4D-0833717B1A3E}"/>
              </a:ext>
            </a:extLst>
          </p:cNvPr>
          <p:cNvSpPr txBox="1"/>
          <p:nvPr/>
        </p:nvSpPr>
        <p:spPr>
          <a:xfrm>
            <a:off x="1140686" y="2054284"/>
            <a:ext cx="8512060" cy="2554545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Some answers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So we can understand and respect people better </a:t>
            </a: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So we might learn or discover something new </a:t>
            </a: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So we can meet new people</a:t>
            </a:r>
          </a:p>
          <a:p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Anything else?</a:t>
            </a:r>
          </a:p>
        </p:txBody>
      </p:sp>
    </p:spTree>
    <p:extLst>
      <p:ext uri="{BB962C8B-B14F-4D97-AF65-F5344CB8AC3E}">
        <p14:creationId xmlns:p14="http://schemas.microsoft.com/office/powerpoint/2010/main" val="76946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24B60D1-BF8B-4561-9E3C-1E6371D1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3014" y="2419644"/>
            <a:ext cx="4482986" cy="2562928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does Interfaith or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Interbelief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mean?</a:t>
            </a:r>
            <a:endParaRPr lang="en-GB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052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CD203-F31D-4311-8AC4-556F440D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Comic Sans MS"/>
                <a:ea typeface="ＭＳ Ｐゴシック"/>
              </a:rPr>
              <a:t>Some answers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F06AA-A0E5-4ED9-92D4-07ECBA72FD71}"/>
              </a:ext>
            </a:extLst>
          </p:cNvPr>
          <p:cNvSpPr txBox="1"/>
          <p:nvPr/>
        </p:nvSpPr>
        <p:spPr>
          <a:xfrm>
            <a:off x="891989" y="2528047"/>
            <a:ext cx="876075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endParaRPr lang="en-US" sz="2400" dirty="0">
              <a:latin typeface="Comic Sans MS"/>
              <a:ea typeface="ＭＳ Ｐゴシック"/>
              <a:cs typeface="Arial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665BEB01-C1AC-4B40-AA4D-0833717B1A3E}"/>
              </a:ext>
            </a:extLst>
          </p:cNvPr>
          <p:cNvSpPr txBox="1"/>
          <p:nvPr/>
        </p:nvSpPr>
        <p:spPr>
          <a:xfrm>
            <a:off x="1140686" y="2054284"/>
            <a:ext cx="8512060" cy="2246769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‘Interfaith’ or ‘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interbelief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refers to cooperative, constructive, and positive interaction between people of different religions, faiths, traditions as well as spiritual and humanistic beliefs. </a:t>
            </a:r>
          </a:p>
          <a:p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It involves projects, events and dialogue that promotes understanding between different religions or beliefs to increase acceptance of others</a:t>
            </a:r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88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9A75F-8A40-4CB6-8478-7C0898335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Same but different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A37F74-000B-4214-84CD-512669124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ICE BREAKER! </a:t>
            </a:r>
            <a:endParaRPr lang="en-US"/>
          </a:p>
        </p:txBody>
      </p:sp>
      <p:pic>
        <p:nvPicPr>
          <p:cNvPr id="5" name="Picture 5" descr="A picture containing snow, food, covered, sitting&#10;&#10;Description automatically generated">
            <a:extLst>
              <a:ext uri="{FF2B5EF4-FFF2-40B4-BE49-F238E27FC236}">
                <a16:creationId xmlns:a16="http://schemas.microsoft.com/office/drawing/2014/main" id="{5AEDEAE9-FCBD-44C7-9386-A3F4D43F9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" y="-2722"/>
            <a:ext cx="12186557" cy="491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09306"/>
      </p:ext>
    </p:extLst>
  </p:cSld>
  <p:clrMapOvr>
    <a:masterClrMapping/>
  </p:clrMapOvr>
</p:sld>
</file>

<file path=ppt/theme/theme1.xml><?xml version="1.0" encoding="utf-8"?>
<a:theme xmlns:a="http://schemas.openxmlformats.org/drawingml/2006/main" name="PP template_new">
  <a:themeElements>
    <a:clrScheme name="Custom 1">
      <a:dk1>
        <a:srgbClr val="50555B"/>
      </a:dk1>
      <a:lt1>
        <a:sysClr val="window" lastClr="FFFFFF"/>
      </a:lt1>
      <a:dk2>
        <a:srgbClr val="7A7D81"/>
      </a:dk2>
      <a:lt2>
        <a:srgbClr val="189FB5"/>
      </a:lt2>
      <a:accent1>
        <a:srgbClr val="F39200"/>
      </a:accent1>
      <a:accent2>
        <a:srgbClr val="A1A833"/>
      </a:accent2>
      <a:accent3>
        <a:srgbClr val="B43B40"/>
      </a:accent3>
      <a:accent4>
        <a:srgbClr val="8D3067"/>
      </a:accent4>
      <a:accent5>
        <a:srgbClr val="F1C930"/>
      </a:accent5>
      <a:accent6>
        <a:srgbClr val="40243C"/>
      </a:accent6>
      <a:hlink>
        <a:srgbClr val="189FB5"/>
      </a:hlink>
      <a:folHlink>
        <a:srgbClr val="8C8C8C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template" id="{FF383F0F-864E-407C-B6DA-3D65E09D3E22}" vid="{EC04C27D-2EF7-4D86-813B-628CAAD68E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71A2A271AF37499E37E886BD5CFDAF" ma:contentTypeVersion="19" ma:contentTypeDescription="Create a new document." ma:contentTypeScope="" ma:versionID="664dd4d4615fb1d37093f02cfed999c6">
  <xsd:schema xmlns:xsd="http://www.w3.org/2001/XMLSchema" xmlns:xs="http://www.w3.org/2001/XMLSchema" xmlns:p="http://schemas.microsoft.com/office/2006/metadata/properties" xmlns:ns1="http://schemas.microsoft.com/sharepoint/v3" xmlns:ns2="210d88b8-1c87-439f-848d-ad442d2f6fd5" xmlns:ns3="http://schemas.microsoft.com/sharepoint/v4" xmlns:ns4="06e9f01b-b787-4c96-9b07-64e21198086c" targetNamespace="http://schemas.microsoft.com/office/2006/metadata/properties" ma:root="true" ma:fieldsID="5a6207b135f78f93f57149f1e7dd25e0" ns1:_="" ns2:_="" ns3:_="" ns4:_="">
    <xsd:import namespace="http://schemas.microsoft.com/sharepoint/v3"/>
    <xsd:import namespace="210d88b8-1c87-439f-848d-ad442d2f6fd5"/>
    <xsd:import namespace="http://schemas.microsoft.com/sharepoint/v4"/>
    <xsd:import namespace="06e9f01b-b787-4c96-9b07-64e2119808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IconOverlay" minOccurs="0"/>
                <xsd:element ref="ns2:LastSharedByUser" minOccurs="0"/>
                <xsd:element ref="ns2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0d88b8-1c87-439f-848d-ad442d2f6f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e9f01b-b787-4c96-9b07-64e2119808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8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_ip_UnifiedCompliancePolicyUIAction xmlns="http://schemas.microsoft.com/sharepoint/v3" xsi:nil="true"/>
    <_ip_UnifiedCompliancePolicyProperties xmlns="http://schemas.microsoft.com/sharepoint/v3" xsi:nil="true"/>
    <SharedWithUsers xmlns="210d88b8-1c87-439f-848d-ad442d2f6fd5">
      <UserInfo>
        <DisplayName>Phil Champain</DisplayName>
        <AccountId>109</AccountId>
        <AccountType/>
      </UserInfo>
      <UserInfo>
        <DisplayName>Paraskevi Koumi</DisplayName>
        <AccountId>3282</AccountId>
        <AccountType/>
      </UserInfo>
      <UserInfo>
        <DisplayName>Siobhán Anderson</DisplayName>
        <AccountId>35</AccountId>
        <AccountType/>
      </UserInfo>
      <UserInfo>
        <DisplayName>Alyaa Ebbiary</DisplayName>
        <AccountId>7898</AccountId>
        <AccountType/>
      </UserInfo>
      <UserInfo>
        <DisplayName>Rachel Cohen</DisplayName>
        <AccountId>10889</AccountId>
        <AccountType/>
      </UserInfo>
      <UserInfo>
        <DisplayName>Katy Dent</DisplayName>
        <AccountId>6191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FF9EE2C-7BE6-4D4F-ADB9-E1376474BC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1B5917-56E6-4EFE-80A1-3BC64D7D5E06}">
  <ds:schemaRefs>
    <ds:schemaRef ds:uri="06e9f01b-b787-4c96-9b07-64e21198086c"/>
    <ds:schemaRef ds:uri="210d88b8-1c87-439f-848d-ad442d2f6fd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D13841F-6585-4AEB-BFC2-0AAADA044A1E}">
  <ds:schemaRefs>
    <ds:schemaRef ds:uri="06e9f01b-b787-4c96-9b07-64e21198086c"/>
    <ds:schemaRef ds:uri="210d88b8-1c87-439f-848d-ad442d2f6fd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416</Words>
  <Application>Microsoft Office PowerPoint</Application>
  <PresentationFormat>Widescreen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Comic Sans MS</vt:lpstr>
      <vt:lpstr>Desyrel</vt:lpstr>
      <vt:lpstr>Gill Sans MT</vt:lpstr>
      <vt:lpstr>HelveticaNeueLT Std Lt</vt:lpstr>
      <vt:lpstr>PP template_new</vt:lpstr>
      <vt:lpstr>Encountering  Faiths and Beliefs KS3   </vt:lpstr>
      <vt:lpstr>Welcome </vt:lpstr>
      <vt:lpstr>What we are going to do</vt:lpstr>
      <vt:lpstr>The Faith &amp; Belief Forum</vt:lpstr>
      <vt:lpstr>Why do you think it is important to meet people who are different from us?</vt:lpstr>
      <vt:lpstr>Some answers</vt:lpstr>
      <vt:lpstr>What does Interfaith or Interbelief mean?</vt:lpstr>
      <vt:lpstr>Some answers</vt:lpstr>
      <vt:lpstr>ICE BREAKER! </vt:lpstr>
      <vt:lpstr>Activity: Same but different</vt:lpstr>
      <vt:lpstr>Setting a Safe Space the F&amp;BF way</vt:lpstr>
      <vt:lpstr>Sit back and relax – watch the film</vt:lpstr>
      <vt:lpstr>What questions would you like to ask our speaker?</vt:lpstr>
      <vt:lpstr>What questions would you like to ask both speakers?</vt:lpstr>
      <vt:lpstr>What is the difference between hearing a personal story from a person in a film, compared with reading or hearing facts about a faith or belief?</vt:lpstr>
      <vt:lpstr>Thank you for taking part!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this platform –   Teacher notes </dc:title>
  <dc:creator>Sarah Koster</dc:creator>
  <cp:lastModifiedBy>Katy Dent</cp:lastModifiedBy>
  <cp:revision>148</cp:revision>
  <dcterms:created xsi:type="dcterms:W3CDTF">2020-11-05T21:11:54Z</dcterms:created>
  <dcterms:modified xsi:type="dcterms:W3CDTF">2021-03-04T15:15:50Z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0x010100DA71A2A271AF37499E37E886BD5CFDAF</vt:lpwstr>
  </property>
</Properties>
</file>